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57" r:id="rId3"/>
    <p:sldId id="277" r:id="rId4"/>
    <p:sldId id="278" r:id="rId5"/>
    <p:sldId id="279" r:id="rId6"/>
    <p:sldId id="280" r:id="rId7"/>
    <p:sldId id="281" r:id="rId8"/>
    <p:sldId id="258" r:id="rId9"/>
    <p:sldId id="259" r:id="rId10"/>
    <p:sldId id="260" r:id="rId11"/>
    <p:sldId id="261" r:id="rId12"/>
    <p:sldId id="265" r:id="rId13"/>
    <p:sldId id="264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folHlink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folHlink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folHlink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folHlink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folHlink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folHlink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folHlink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folHlink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folHlink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2535" autoAdjust="0"/>
    <p:restoredTop sz="90929"/>
  </p:normalViewPr>
  <p:slideViewPr>
    <p:cSldViewPr>
      <p:cViewPr varScale="1">
        <p:scale>
          <a:sx n="88" d="100"/>
          <a:sy n="88" d="100"/>
        </p:scale>
        <p:origin x="1950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75BD4-EEFE-49E1-873E-6A57D7D24AF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DD942-D1DA-460E-BAB3-E1F6564DE55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8AC70-8555-409C-AFD8-E119D4BC548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5409E-EBA3-4A16-B402-BF826084D42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70D69-AFF5-4C35-9F67-A0D2ECD458D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D1821-966C-4346-BB8E-EE7EAFB89C0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AACBAD-ED2F-41B2-8131-C7FD8F3B3FBB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3403C-186F-478F-9121-81ECB89361AD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3E2B-D920-4FA8-8547-10ECA72DA47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78CA-E090-46DC-95EB-627AE5B39552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0DC02-C1BE-4BBA-953A-AB2647C899A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CE4F9FEE-EE08-4EDF-AEEF-7EDB619A12C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5616" y="-387424"/>
            <a:ext cx="7776864" cy="4680520"/>
          </a:xfrm>
        </p:spPr>
        <p:txBody>
          <a:bodyPr/>
          <a:lstStyle/>
          <a:p>
            <a:r>
              <a:rPr lang="es-MX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es-MX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s-MX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es-MX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s-MX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es-MX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s-MX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es-MX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s-MX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es-MX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s-MX" b="1" dirty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es-MX" b="1" dirty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s-MX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/>
            </a:r>
            <a:br>
              <a:rPr lang="es-MX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</a:br>
            <a:r>
              <a:rPr lang="es-MX" sz="6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EL </a:t>
            </a:r>
            <a:r>
              <a:rPr lang="es-MX" sz="6600" b="1" dirty="0">
                <a:solidFill>
                  <a:schemeClr val="bg1"/>
                </a:solidFill>
                <a:latin typeface="Arial Black" panose="020B0A04020102020204" pitchFamily="34" charset="0"/>
              </a:rPr>
              <a:t>DERECHO </a:t>
            </a:r>
            <a:r>
              <a:rPr lang="es-MX" sz="66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HUMANO AL AGUA</a:t>
            </a:r>
            <a:r>
              <a:rPr lang="es-MX" b="1" dirty="0" smtClean="0">
                <a:latin typeface="Tahoma" pitchFamily="34" charset="0"/>
              </a:rPr>
              <a:t/>
            </a:r>
            <a:br>
              <a:rPr lang="es-MX" b="1" dirty="0" smtClean="0">
                <a:latin typeface="Tahoma" pitchFamily="34" charset="0"/>
              </a:rPr>
            </a:br>
            <a:endParaRPr lang="es-ES" b="1" dirty="0">
              <a:latin typeface="Tahoma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365104"/>
            <a:ext cx="7239000" cy="1273696"/>
          </a:xfrm>
        </p:spPr>
        <p:txBody>
          <a:bodyPr>
            <a:normAutofit fontScale="85000" lnSpcReduction="10000"/>
          </a:bodyPr>
          <a:lstStyle/>
          <a:p>
            <a:endParaRPr lang="es-MX" sz="4400" b="1" dirty="0">
              <a:solidFill>
                <a:schemeClr val="folHlink"/>
              </a:solidFill>
              <a:latin typeface="Tahoma" pitchFamily="34" charset="0"/>
            </a:endParaRPr>
          </a:p>
          <a:p>
            <a:pPr algn="r"/>
            <a:r>
              <a:rPr lang="es-ES" sz="24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Javier Mujica </a:t>
            </a:r>
            <a:r>
              <a:rPr lang="es-ES" sz="2400" dirty="0" err="1" smtClean="0">
                <a:solidFill>
                  <a:schemeClr val="tx1"/>
                </a:solidFill>
                <a:latin typeface="Arial Black" panose="020B0A04020102020204" pitchFamily="34" charset="0"/>
              </a:rPr>
              <a:t>Petit</a:t>
            </a:r>
            <a:endParaRPr lang="es-ES" sz="2400" dirty="0" smtClean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algn="r"/>
            <a:r>
              <a:rPr lang="es-ES" sz="20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Centro de Políticas Públicas y Humanos – Perú EQUIDAD</a:t>
            </a:r>
            <a:endParaRPr lang="es-ES" sz="2000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219200"/>
          </a:xfrm>
        </p:spPr>
        <p:txBody>
          <a:bodyPr/>
          <a:lstStyle/>
          <a:p>
            <a:pPr algn="l"/>
            <a:r>
              <a:rPr lang="es-MX" sz="3200" b="1" dirty="0" smtClean="0">
                <a:solidFill>
                  <a:srgbClr val="FF0000"/>
                </a:solidFill>
                <a:latin typeface="Tahoma" pitchFamily="34" charset="0"/>
              </a:rPr>
              <a:t>EL DERECHO AL AGUA EN LA LEGISLACIÓN NACIONAL</a:t>
            </a:r>
            <a:endParaRPr lang="es-ES" sz="32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16832"/>
            <a:ext cx="7772400" cy="4179168"/>
          </a:xfrm>
        </p:spPr>
        <p:txBody>
          <a:bodyPr>
            <a:normAutofit fontScale="92500" lnSpcReduction="10000"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buFont typeface="Wingdings" pitchFamily="2" charset="2"/>
              <a:buChar char="Ø"/>
            </a:pPr>
            <a:r>
              <a:rPr lang="es-MX" sz="22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Tahoma" pitchFamily="34" charset="0"/>
              </a:rPr>
              <a:t>Interdependencia e indivisibilidad:</a:t>
            </a:r>
            <a:r>
              <a:rPr lang="es-MX" sz="2200" b="1" dirty="0" smtClean="0">
                <a:latin typeface="Tahoma" pitchFamily="34" charset="0"/>
              </a:rPr>
              <a:t> sin el ejercicio del derecho al agua, diversos derechos de la persona, reconocidos por la constitución  no serían posibles. Así en la Constitución:</a:t>
            </a:r>
          </a:p>
          <a:p>
            <a:pPr lvl="1" eaLnBrk="0" hangingPunct="0">
              <a:lnSpc>
                <a:spcPct val="90000"/>
              </a:lnSpc>
              <a:spcBef>
                <a:spcPct val="50000"/>
              </a:spcBef>
            </a:pPr>
            <a:endParaRPr lang="es-MX" sz="1800" b="1" dirty="0" smtClean="0">
              <a:latin typeface="Tahoma" pitchFamily="34" charset="0"/>
            </a:endParaRPr>
          </a:p>
          <a:p>
            <a:pPr lvl="1" eaLnBrk="0" hangingPunct="0">
              <a:lnSpc>
                <a:spcPct val="90000"/>
              </a:lnSpc>
              <a:spcBef>
                <a:spcPct val="50000"/>
              </a:spcBef>
            </a:pPr>
            <a:r>
              <a:rPr lang="es-MX" sz="1600" b="1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</a:rPr>
              <a:t>DERECHO </a:t>
            </a:r>
            <a:r>
              <a:rPr lang="es-MX" sz="1600" b="1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</a:rPr>
              <a:t>A LA VIDA Y A SU LIBRE DESARROLLO Y BIENESTAR</a:t>
            </a:r>
            <a:r>
              <a:rPr lang="es-MX" sz="16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</a:rPr>
              <a:t>. ART. 2° INCISO 1.</a:t>
            </a:r>
          </a:p>
          <a:p>
            <a:pPr lvl="1" eaLnBrk="0" hangingPunct="0">
              <a:lnSpc>
                <a:spcPct val="90000"/>
              </a:lnSpc>
              <a:spcBef>
                <a:spcPct val="50000"/>
              </a:spcBef>
            </a:pPr>
            <a:endParaRPr lang="es-MX" sz="1600" b="1" dirty="0" smtClean="0">
              <a:solidFill>
                <a:schemeClr val="bg2">
                  <a:lumMod val="25000"/>
                </a:schemeClr>
              </a:solidFill>
              <a:latin typeface="Tahoma" pitchFamily="34" charset="0"/>
            </a:endParaRPr>
          </a:p>
          <a:p>
            <a:pPr lvl="1" eaLnBrk="0" hangingPunct="0">
              <a:lnSpc>
                <a:spcPct val="90000"/>
              </a:lnSpc>
              <a:spcBef>
                <a:spcPct val="50000"/>
              </a:spcBef>
            </a:pPr>
            <a:r>
              <a:rPr lang="es-MX" sz="1600" b="1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</a:rPr>
              <a:t>DERECHO </a:t>
            </a:r>
            <a:r>
              <a:rPr lang="es-MX" sz="1600" b="1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</a:rPr>
              <a:t>A QUE SE RESPETE SU DIGNIDAD</a:t>
            </a:r>
            <a:r>
              <a:rPr lang="es-MX" sz="16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</a:rPr>
              <a:t>. ART. 1°</a:t>
            </a:r>
          </a:p>
          <a:p>
            <a:pPr lvl="1" eaLnBrk="0" hangingPunct="0">
              <a:lnSpc>
                <a:spcPct val="90000"/>
              </a:lnSpc>
              <a:spcBef>
                <a:spcPct val="50000"/>
              </a:spcBef>
            </a:pPr>
            <a:endParaRPr lang="es-MX" sz="1600" b="1" dirty="0" smtClean="0">
              <a:solidFill>
                <a:schemeClr val="bg2">
                  <a:lumMod val="25000"/>
                </a:schemeClr>
              </a:solidFill>
              <a:latin typeface="Tahoma" pitchFamily="34" charset="0"/>
            </a:endParaRPr>
          </a:p>
          <a:p>
            <a:pPr lvl="1" eaLnBrk="0" hangingPunct="0">
              <a:lnSpc>
                <a:spcPct val="90000"/>
              </a:lnSpc>
              <a:spcBef>
                <a:spcPct val="50000"/>
              </a:spcBef>
            </a:pPr>
            <a:r>
              <a:rPr lang="es-MX" sz="1600" b="1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</a:rPr>
              <a:t>DERECHO </a:t>
            </a:r>
            <a:r>
              <a:rPr lang="es-MX" sz="1600" b="1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</a:rPr>
              <a:t>A GOZAR DE UN AMBIENTE EQUILIBRADO Y ADECUADO AL DESARROLLO DE SU VIDA</a:t>
            </a:r>
            <a:r>
              <a:rPr lang="es-MX" sz="16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</a:rPr>
              <a:t>. ART. 2° INCISO 22</a:t>
            </a:r>
          </a:p>
          <a:p>
            <a:pPr lvl="1" eaLnBrk="0" hangingPunct="0">
              <a:lnSpc>
                <a:spcPct val="90000"/>
              </a:lnSpc>
              <a:spcBef>
                <a:spcPct val="50000"/>
              </a:spcBef>
            </a:pPr>
            <a:endParaRPr lang="es-MX" sz="1600" b="1" dirty="0" smtClean="0">
              <a:solidFill>
                <a:schemeClr val="bg2">
                  <a:lumMod val="25000"/>
                </a:schemeClr>
              </a:solidFill>
              <a:latin typeface="Tahoma" pitchFamily="34" charset="0"/>
            </a:endParaRPr>
          </a:p>
          <a:p>
            <a:pPr lvl="1" eaLnBrk="0" hangingPunct="0">
              <a:lnSpc>
                <a:spcPct val="90000"/>
              </a:lnSpc>
              <a:spcBef>
                <a:spcPct val="50000"/>
              </a:spcBef>
            </a:pPr>
            <a:r>
              <a:rPr lang="es-MX" sz="1600" b="1" dirty="0" smtClean="0">
                <a:solidFill>
                  <a:schemeClr val="bg2">
                    <a:lumMod val="25000"/>
                  </a:schemeClr>
                </a:solidFill>
                <a:latin typeface="Tahoma" pitchFamily="34" charset="0"/>
              </a:rPr>
              <a:t>DERECHO </a:t>
            </a:r>
            <a:r>
              <a:rPr lang="es-MX" sz="1600" b="1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</a:rPr>
              <a:t>A LA PROTECCIÓN DE SU SALUD, LA DEL MEDIO FAMILIAR Y LA DE LA COMUNIDAD. </a:t>
            </a:r>
            <a:r>
              <a:rPr lang="es-MX" sz="1600" dirty="0">
                <a:solidFill>
                  <a:schemeClr val="bg2">
                    <a:lumMod val="25000"/>
                  </a:schemeClr>
                </a:solidFill>
                <a:latin typeface="Tahoma" pitchFamily="34" charset="0"/>
              </a:rPr>
              <a:t>ART. 7°</a:t>
            </a:r>
            <a:endParaRPr lang="es-ES" sz="1600" dirty="0">
              <a:solidFill>
                <a:schemeClr val="bg2">
                  <a:lumMod val="25000"/>
                </a:schemeClr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endParaRPr lang="es-ES" sz="2200" dirty="0">
              <a:solidFill>
                <a:srgbClr val="00B0F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1008112"/>
          </a:xfrm>
        </p:spPr>
        <p:txBody>
          <a:bodyPr>
            <a:normAutofit fontScale="90000"/>
          </a:bodyPr>
          <a:lstStyle/>
          <a:p>
            <a:r>
              <a:rPr lang="es-MX" sz="3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pitchFamily="34" charset="0"/>
              </a:rPr>
              <a:t>EL DERECHO AL AGUA: </a:t>
            </a:r>
            <a:r>
              <a:rPr lang="es-MX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ahoma" pitchFamily="34" charset="0"/>
              </a:rPr>
              <a:t>CONCEPTO</a:t>
            </a:r>
            <a:r>
              <a:rPr lang="es-MX" sz="3200" b="1" dirty="0" smtClean="0">
                <a:latin typeface="Tahoma" pitchFamily="34" charset="0"/>
              </a:rPr>
              <a:t/>
            </a:r>
            <a:br>
              <a:rPr lang="es-MX" sz="3200" b="1" dirty="0" smtClean="0">
                <a:latin typeface="Tahoma" pitchFamily="34" charset="0"/>
              </a:rPr>
            </a:br>
            <a:r>
              <a:rPr lang="es-MX" sz="3200" i="1" dirty="0" smtClean="0">
                <a:latin typeface="Tahoma" pitchFamily="34" charset="0"/>
              </a:rPr>
              <a:t> </a:t>
            </a:r>
            <a:r>
              <a:rPr lang="es-MX" sz="2000" b="1" dirty="0" smtClean="0">
                <a:latin typeface="Tahoma" pitchFamily="34" charset="0"/>
              </a:rPr>
              <a:t>[OBSERVACION GENERAL N° 15]</a:t>
            </a:r>
            <a:endParaRPr lang="es-ES" sz="2000" b="1" dirty="0">
              <a:latin typeface="Tahoma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348880"/>
            <a:ext cx="7543800" cy="3816424"/>
          </a:xfrm>
        </p:spPr>
        <p:txBody>
          <a:bodyPr>
            <a:norm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s-MX" sz="2000" b="1" i="1" dirty="0">
                <a:latin typeface="Tahoma" pitchFamily="34" charset="0"/>
              </a:rPr>
              <a:t>	</a:t>
            </a:r>
            <a:r>
              <a:rPr lang="es-MX" sz="2000" b="1" dirty="0" smtClean="0">
                <a:latin typeface="Tahoma" pitchFamily="34" charset="0"/>
              </a:rPr>
              <a:t>El </a:t>
            </a:r>
            <a:r>
              <a:rPr lang="es-MX" sz="2000" b="1" dirty="0" smtClean="0">
                <a:solidFill>
                  <a:srgbClr val="00B0F0"/>
                </a:solidFill>
                <a:latin typeface="Tahoma" pitchFamily="34" charset="0"/>
              </a:rPr>
              <a:t>derecho humano al agua </a:t>
            </a:r>
            <a:r>
              <a:rPr lang="es-MX" sz="2000" b="1" dirty="0" smtClean="0">
                <a:latin typeface="Tahoma" pitchFamily="34" charset="0"/>
              </a:rPr>
              <a:t>es el derecho de todos a disponer de agua suficiente, salubre, aceptable, accesible y asequible para el uso personal y doméstico. 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s-MX" sz="2000" b="1" dirty="0" smtClean="0"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s-MX" sz="2000" b="1" dirty="0" smtClean="0"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buFontTx/>
              <a:buNone/>
            </a:pPr>
            <a:r>
              <a:rPr lang="es-MX" sz="2000" b="1" dirty="0" smtClean="0">
                <a:latin typeface="Tahoma" pitchFamily="34" charset="0"/>
              </a:rPr>
              <a:t>	Un abastecimiento adecuado de agua salubre es necesario para evitar la muerte por deshidratación, para reducir el riesgo de las enfermedades relacionadas con el agua y para satisfacer las necesidades de consumo y cocina, y las necesidades de higiene personal y doméstica.</a:t>
            </a:r>
            <a:endParaRPr lang="es-MX" sz="2000" b="1" i="1" dirty="0"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s-ES" sz="2400" i="1" dirty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endParaRPr lang="es-ES" sz="28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391816"/>
          </a:xfrm>
        </p:spPr>
        <p:txBody>
          <a:bodyPr>
            <a:normAutofit/>
          </a:bodyPr>
          <a:lstStyle/>
          <a:p>
            <a:r>
              <a:rPr lang="es-MX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pitchFamily="34" charset="0"/>
              </a:rPr>
              <a:t>EL DERECHO AL AGUA : CONTENIDO</a:t>
            </a:r>
            <a:r>
              <a:rPr lang="es-E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pitchFamily="34" charset="0"/>
              </a:rPr>
              <a:t/>
            </a:r>
            <a:br>
              <a:rPr lang="es-ES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pitchFamily="34" charset="0"/>
              </a:rPr>
            </a:br>
            <a:endParaRPr lang="es-ES" sz="3200" b="1" dirty="0">
              <a:solidFill>
                <a:schemeClr val="accent1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132856"/>
            <a:ext cx="7543800" cy="3888432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s-MX" sz="2600" dirty="0">
                <a:latin typeface="Tahoma" pitchFamily="34" charset="0"/>
              </a:rPr>
              <a:t>	</a:t>
            </a:r>
            <a:r>
              <a:rPr lang="es-MX" sz="2600" b="1" dirty="0">
                <a:latin typeface="Tahoma" pitchFamily="34" charset="0"/>
              </a:rPr>
              <a:t>EL DERECHO AL AGUA IMPLICA FUNDAMENTALMENTE LO SIGUIENTE: </a:t>
            </a:r>
          </a:p>
          <a:p>
            <a:pPr>
              <a:buFontTx/>
              <a:buNone/>
            </a:pPr>
            <a:endParaRPr lang="es-MX" sz="2600" b="1" dirty="0">
              <a:latin typeface="Tahoma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s-MX" b="1" dirty="0">
                <a:solidFill>
                  <a:schemeClr val="folHlink"/>
                </a:solidFill>
                <a:latin typeface="Tahoma" pitchFamily="34" charset="0"/>
              </a:rPr>
              <a:t>DISPONIBILIDAD</a:t>
            </a:r>
            <a:r>
              <a:rPr lang="es-MX" b="1" dirty="0">
                <a:latin typeface="Tahoma" pitchFamily="34" charset="0"/>
              </a:rPr>
              <a:t>:</a:t>
            </a:r>
            <a:r>
              <a:rPr lang="es-MX" dirty="0">
                <a:latin typeface="Tahoma" pitchFamily="34" charset="0"/>
              </a:rPr>
              <a:t> </a:t>
            </a:r>
            <a:endParaRPr lang="es-MX" dirty="0" smtClean="0">
              <a:latin typeface="Tahoma" pitchFamily="34" charset="0"/>
            </a:endParaRPr>
          </a:p>
          <a:p>
            <a:pPr>
              <a:buFont typeface="Wingdings" pitchFamily="2" charset="2"/>
              <a:buChar char="ü"/>
            </a:pPr>
            <a:endParaRPr lang="es-MX" dirty="0">
              <a:latin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MX" dirty="0">
                <a:latin typeface="Tahoma" pitchFamily="34" charset="0"/>
              </a:rPr>
              <a:t>	</a:t>
            </a:r>
            <a:r>
              <a:rPr lang="es-MX" dirty="0" smtClean="0">
                <a:latin typeface="Tahoma" pitchFamily="34" charset="0"/>
              </a:rPr>
              <a:t>El abastecimiento de agua de cada persona debe ser continuo y suficiente para usos personales y domésticos.</a:t>
            </a:r>
          </a:p>
          <a:p>
            <a:endParaRPr lang="es-ES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92696"/>
            <a:ext cx="7772400" cy="5403304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ü"/>
            </a:pPr>
            <a:r>
              <a:rPr lang="es-MX" sz="2200" b="1" dirty="0" smtClean="0">
                <a:solidFill>
                  <a:schemeClr val="folHlink"/>
                </a:solidFill>
                <a:latin typeface="Tahoma" pitchFamily="34" charset="0"/>
              </a:rPr>
              <a:t>ACCESIBILIDAD:  </a:t>
            </a:r>
            <a:r>
              <a:rPr lang="es-MX" sz="2200" b="1" dirty="0" smtClean="0">
                <a:latin typeface="Tahoma" pitchFamily="34" charset="0"/>
              </a:rPr>
              <a:t>El agua y las instalaciones y servicios deben ser accesibles:</a:t>
            </a:r>
            <a:endParaRPr lang="es-MX" sz="2200" b="1" dirty="0">
              <a:latin typeface="Tahoma" pitchFamily="34" charset="0"/>
            </a:endParaRPr>
          </a:p>
          <a:p>
            <a:pPr marL="1009650" lvl="1" indent="-609600">
              <a:lnSpc>
                <a:spcPct val="90000"/>
              </a:lnSpc>
            </a:pPr>
            <a:endParaRPr lang="es-MX" sz="2000" b="1" dirty="0" smtClean="0">
              <a:latin typeface="Tahoma" pitchFamily="34" charset="0"/>
            </a:endParaRPr>
          </a:p>
          <a:p>
            <a:pPr marL="1009650" lvl="1" indent="-609600">
              <a:lnSpc>
                <a:spcPct val="90000"/>
              </a:lnSpc>
            </a:pPr>
            <a:r>
              <a:rPr lang="es-MX" sz="2000" b="1" dirty="0" smtClean="0">
                <a:solidFill>
                  <a:schemeClr val="tx2"/>
                </a:solidFill>
                <a:latin typeface="Tahoma" pitchFamily="34" charset="0"/>
              </a:rPr>
              <a:t>Accesibilidad </a:t>
            </a:r>
            <a:r>
              <a:rPr lang="es-MX" sz="2000" b="1" dirty="0">
                <a:solidFill>
                  <a:schemeClr val="tx2"/>
                </a:solidFill>
                <a:latin typeface="Tahoma" pitchFamily="34" charset="0"/>
              </a:rPr>
              <a:t>Física:  </a:t>
            </a:r>
            <a:r>
              <a:rPr lang="es-MX" sz="2000" b="1" dirty="0">
                <a:latin typeface="Tahoma" pitchFamily="34" charset="0"/>
              </a:rPr>
              <a:t>Debe estar al alcance físico  de todos los sectores.</a:t>
            </a:r>
          </a:p>
          <a:p>
            <a:pPr marL="1009650" lvl="1" indent="-609600">
              <a:lnSpc>
                <a:spcPct val="90000"/>
              </a:lnSpc>
            </a:pPr>
            <a:endParaRPr lang="es-MX" sz="2000" b="1" dirty="0" smtClean="0">
              <a:latin typeface="Tahoma" pitchFamily="34" charset="0"/>
            </a:endParaRPr>
          </a:p>
          <a:p>
            <a:pPr marL="1009650" lvl="1" indent="-609600">
              <a:lnSpc>
                <a:spcPct val="90000"/>
              </a:lnSpc>
            </a:pPr>
            <a:r>
              <a:rPr lang="es-MX" sz="2000" b="1" dirty="0" smtClean="0">
                <a:solidFill>
                  <a:schemeClr val="tx2"/>
                </a:solidFill>
                <a:latin typeface="Tahoma" pitchFamily="34" charset="0"/>
              </a:rPr>
              <a:t>Accesibilidad </a:t>
            </a:r>
            <a:r>
              <a:rPr lang="es-MX" sz="2000" b="1" dirty="0">
                <a:solidFill>
                  <a:schemeClr val="tx2"/>
                </a:solidFill>
                <a:latin typeface="Tahoma" pitchFamily="34" charset="0"/>
              </a:rPr>
              <a:t>económica: </a:t>
            </a:r>
            <a:r>
              <a:rPr lang="es-MX" sz="2000" b="1" dirty="0">
                <a:latin typeface="Tahoma" pitchFamily="34" charset="0"/>
              </a:rPr>
              <a:t>el costo y cargos relacionados con el abastecimiento de agua deben ser asequibles.</a:t>
            </a:r>
          </a:p>
          <a:p>
            <a:pPr marL="1009650" lvl="1" indent="-609600">
              <a:lnSpc>
                <a:spcPct val="90000"/>
              </a:lnSpc>
            </a:pPr>
            <a:endParaRPr lang="es-MX" sz="2000" b="1" dirty="0" smtClean="0">
              <a:latin typeface="Tahoma" pitchFamily="34" charset="0"/>
            </a:endParaRPr>
          </a:p>
          <a:p>
            <a:pPr marL="1009650" lvl="1" indent="-609600">
              <a:lnSpc>
                <a:spcPct val="90000"/>
              </a:lnSpc>
            </a:pPr>
            <a:r>
              <a:rPr lang="es-MX" sz="2000" b="1" dirty="0" smtClean="0">
                <a:solidFill>
                  <a:schemeClr val="tx2"/>
                </a:solidFill>
                <a:latin typeface="Tahoma" pitchFamily="34" charset="0"/>
              </a:rPr>
              <a:t>Accesibilidad </a:t>
            </a:r>
            <a:r>
              <a:rPr lang="es-MX" sz="2000" b="1" dirty="0">
                <a:solidFill>
                  <a:schemeClr val="tx2"/>
                </a:solidFill>
                <a:latin typeface="Tahoma" pitchFamily="34" charset="0"/>
              </a:rPr>
              <a:t>a la información:  </a:t>
            </a:r>
            <a:r>
              <a:rPr lang="es-MX" sz="2000" b="1" dirty="0">
                <a:latin typeface="Tahoma" pitchFamily="34" charset="0"/>
              </a:rPr>
              <a:t>implica el derecho a solicitar, recibir y </a:t>
            </a:r>
            <a:r>
              <a:rPr lang="es-MX" sz="2000" b="1" dirty="0" smtClean="0">
                <a:latin typeface="Tahoma" pitchFamily="34" charset="0"/>
              </a:rPr>
              <a:t>difundir  </a:t>
            </a:r>
            <a:r>
              <a:rPr lang="es-MX" sz="2000" b="1" dirty="0">
                <a:latin typeface="Tahoma" pitchFamily="34" charset="0"/>
              </a:rPr>
              <a:t>sobre las cuestiones relativas al agua.</a:t>
            </a:r>
          </a:p>
          <a:p>
            <a:pPr marL="1009650" lvl="1" indent="-609600">
              <a:lnSpc>
                <a:spcPct val="90000"/>
              </a:lnSpc>
            </a:pPr>
            <a:endParaRPr lang="es-MX" sz="2000" b="1" dirty="0" smtClean="0">
              <a:latin typeface="Tahoma" pitchFamily="34" charset="0"/>
            </a:endParaRPr>
          </a:p>
          <a:p>
            <a:pPr marL="1009650" lvl="1" indent="-609600">
              <a:lnSpc>
                <a:spcPct val="90000"/>
              </a:lnSpc>
            </a:pPr>
            <a:r>
              <a:rPr lang="es-MX" sz="2000" b="1" dirty="0" smtClean="0">
                <a:solidFill>
                  <a:schemeClr val="tx2"/>
                </a:solidFill>
                <a:latin typeface="Tahoma" pitchFamily="34" charset="0"/>
              </a:rPr>
              <a:t>No discriminación:  </a:t>
            </a:r>
            <a:r>
              <a:rPr lang="es-MX" sz="2000" b="1" dirty="0">
                <a:latin typeface="Tahoma" pitchFamily="34" charset="0"/>
              </a:rPr>
              <a:t>el agua y las instalaciones de agua deben ser accesibles a todos, incluso a los sectores más vulnerables </a:t>
            </a:r>
            <a:endParaRPr lang="es-ES" sz="2000" b="1" dirty="0">
              <a:latin typeface="Tahoma" pitchFamily="34" charset="0"/>
            </a:endParaRPr>
          </a:p>
          <a:p>
            <a:pPr marL="609600" indent="-609600">
              <a:lnSpc>
                <a:spcPct val="90000"/>
              </a:lnSpc>
            </a:pPr>
            <a:endParaRPr lang="es-ES" sz="2400" b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48680"/>
            <a:ext cx="7918648" cy="554732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s-MX" sz="2800" dirty="0">
                <a:solidFill>
                  <a:schemeClr val="folHlink"/>
                </a:solidFill>
                <a:latin typeface="Arial Black" panose="020B0A04020102020204" pitchFamily="34" charset="0"/>
              </a:rPr>
              <a:t> CALIDAD: </a:t>
            </a:r>
            <a:r>
              <a:rPr lang="es-MX" sz="2800" dirty="0">
                <a:latin typeface="Arial Black" panose="020B0A04020102020204" pitchFamily="34" charset="0"/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MX" sz="2800" dirty="0" smtClean="0"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800" dirty="0">
                <a:latin typeface="Tahoma" pitchFamily="34" charset="0"/>
              </a:rPr>
              <a:t>	</a:t>
            </a:r>
            <a:r>
              <a:rPr lang="es-MX" sz="2800" dirty="0" smtClean="0">
                <a:latin typeface="Tahoma" pitchFamily="34" charset="0"/>
              </a:rPr>
              <a:t>El agua para uso personal o doméstico debe ser saludable.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MX" sz="2800" dirty="0"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800" dirty="0" smtClean="0">
                <a:latin typeface="Tahoma" pitchFamily="34" charset="0"/>
              </a:rPr>
              <a:t>	No ha de contener microorganismos o sustancias químicas o radioactivas que puedan constituir una amenaza para la salud de las personas.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MX" sz="2800" dirty="0"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s-MX" sz="2800" dirty="0" smtClean="0">
                <a:latin typeface="Tahoma" pitchFamily="34" charset="0"/>
              </a:rPr>
              <a:t>	Además el agua debe tener un olor, color y sabor aceptables para el uso domestico.</a:t>
            </a:r>
            <a:endParaRPr lang="es-ES" sz="28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47800"/>
          </a:xfrm>
        </p:spPr>
        <p:txBody>
          <a:bodyPr/>
          <a:lstStyle/>
          <a:p>
            <a:pPr algn="l"/>
            <a:r>
              <a:rPr lang="es-MX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Tahoma" pitchFamily="34" charset="0"/>
              </a:rPr>
              <a:t>OBLIGACIONES GENERICAS DEL ESTADO RESPECTO DEL DERECHO DEL AGUA</a:t>
            </a:r>
            <a:endParaRPr lang="es-ES" sz="2800" b="1" dirty="0">
              <a:solidFill>
                <a:schemeClr val="accent1">
                  <a:lumMod val="60000"/>
                  <a:lumOff val="40000"/>
                </a:schemeClr>
              </a:solidFill>
              <a:latin typeface="Tahoma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276872"/>
            <a:ext cx="8208912" cy="381912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s-MX" sz="2800" dirty="0">
                <a:solidFill>
                  <a:schemeClr val="folHlink"/>
                </a:solidFill>
                <a:latin typeface="Tahoma" pitchFamily="34" charset="0"/>
              </a:rPr>
              <a:t>	</a:t>
            </a:r>
            <a:r>
              <a:rPr lang="es-MX" sz="2800" dirty="0">
                <a:solidFill>
                  <a:schemeClr val="folHlink"/>
                </a:solidFill>
                <a:latin typeface="Arial Black" panose="020B0A04020102020204" pitchFamily="34" charset="0"/>
              </a:rPr>
              <a:t>RESPETAR</a:t>
            </a:r>
            <a:r>
              <a:rPr lang="es-MX" sz="2800" dirty="0">
                <a:latin typeface="Arial Black" panose="020B0A04020102020204" pitchFamily="34" charset="0"/>
              </a:rPr>
              <a:t>:</a:t>
            </a:r>
            <a:r>
              <a:rPr lang="es-MX" sz="2800" dirty="0">
                <a:latin typeface="Tahoma" pitchFamily="34" charset="0"/>
              </a:rPr>
              <a:t>  </a:t>
            </a:r>
            <a:endParaRPr lang="es-MX" sz="2800" dirty="0" smtClean="0">
              <a:latin typeface="Tahoma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MX" sz="2800" dirty="0" smtClean="0">
                <a:latin typeface="Tahoma" pitchFamily="34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MX" sz="2800" dirty="0" smtClean="0">
                <a:latin typeface="Tahoma" pitchFamily="34" charset="0"/>
              </a:rPr>
              <a:t>	</a:t>
            </a:r>
            <a:r>
              <a:rPr lang="es-MX" sz="2000" b="1" dirty="0" smtClean="0">
                <a:latin typeface="Tahoma" pitchFamily="34" charset="0"/>
              </a:rPr>
              <a:t>No interferir, obstaculizar o impedir el acceso al goce de los bienes que constituyen el objeto del derecho. (El estado tiene el deber de abstenerse de contaminar o reducir ilícitamente el agua)</a:t>
            </a:r>
          </a:p>
          <a:p>
            <a:pPr>
              <a:lnSpc>
                <a:spcPct val="90000"/>
              </a:lnSpc>
              <a:buFontTx/>
              <a:buNone/>
            </a:pPr>
            <a:endParaRPr lang="es-MX" sz="2800" dirty="0" smtClean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s-MX" sz="2800" dirty="0" smtClean="0">
                <a:solidFill>
                  <a:schemeClr val="folHlink"/>
                </a:solidFill>
                <a:latin typeface="Arial Black" panose="020B0A04020102020204" pitchFamily="34" charset="0"/>
              </a:rPr>
              <a:t>PROTEGER</a:t>
            </a:r>
            <a:r>
              <a:rPr lang="es-MX" sz="2800" dirty="0">
                <a:latin typeface="Arial Black" panose="020B0A04020102020204" pitchFamily="34" charset="0"/>
              </a:rPr>
              <a:t>:  </a:t>
            </a:r>
            <a:endParaRPr lang="es-MX" sz="2800" dirty="0" smtClean="0">
              <a:latin typeface="Arial Black" panose="020B0A04020102020204" pitchFamily="34" charset="0"/>
            </a:endParaRPr>
          </a:p>
          <a:p>
            <a:pPr>
              <a:lnSpc>
                <a:spcPct val="90000"/>
              </a:lnSpc>
            </a:pPr>
            <a:endParaRPr lang="es-MX" sz="2800" dirty="0" smtClean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s-MX" sz="1800" b="1" dirty="0" smtClean="0">
                <a:latin typeface="Tahoma" pitchFamily="34" charset="0"/>
              </a:rPr>
              <a:t>Los </a:t>
            </a:r>
            <a:r>
              <a:rPr lang="es-MX" sz="1800" b="1" dirty="0">
                <a:latin typeface="Tahoma" pitchFamily="34" charset="0"/>
              </a:rPr>
              <a:t>Estados están obligados a impedir que terceros menoscaben el disfrute del derecho al agua de las personas</a:t>
            </a:r>
            <a:r>
              <a:rPr lang="es-MX" sz="1800" b="1" dirty="0" smtClean="0">
                <a:latin typeface="Tahoma" pitchFamily="34" charset="0"/>
              </a:rPr>
              <a:t>. Exige </a:t>
            </a:r>
            <a:r>
              <a:rPr lang="es-MX" sz="1800" b="1" dirty="0">
                <a:latin typeface="Tahoma" pitchFamily="34" charset="0"/>
              </a:rPr>
              <a:t>también que los Estados establezcan medidas para que los costos del servicios sean razonables, suficientes y aceptables.(marco regulatorio) </a:t>
            </a:r>
            <a:endParaRPr lang="es-ES" sz="1800" b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080120"/>
          </a:xfrm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OBLIGACIONES GENERICAS DEL ESTADO RESPECTO DEL DERECHO DEL AGUA</a:t>
            </a:r>
            <a:endParaRPr lang="es-ES" sz="2800" b="1" dirty="0">
              <a:solidFill>
                <a:srgbClr val="FF0000"/>
              </a:solidFill>
              <a:latin typeface="Tahoma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2420888"/>
            <a:ext cx="7543800" cy="352839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s-MX" dirty="0" smtClean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GARANTIZAR:  </a:t>
            </a:r>
          </a:p>
          <a:p>
            <a:pPr lvl="1">
              <a:lnSpc>
                <a:spcPct val="90000"/>
              </a:lnSpc>
            </a:pPr>
            <a:endParaRPr lang="es-MX" sz="1600" b="1" dirty="0" smtClean="0">
              <a:latin typeface="Tahoma" pitchFamily="34" charset="0"/>
            </a:endParaRPr>
          </a:p>
          <a:p>
            <a:pPr lvl="1">
              <a:lnSpc>
                <a:spcPct val="90000"/>
              </a:lnSpc>
            </a:pPr>
            <a:r>
              <a:rPr lang="es-MX" sz="2000" b="1" dirty="0" smtClean="0">
                <a:latin typeface="Tahoma" pitchFamily="34" charset="0"/>
              </a:rPr>
              <a:t>Supone asegurar que el titular del derecho acceda al bien cuando no puede hacerlo por si mismo. (Subsidios)</a:t>
            </a:r>
            <a:endParaRPr lang="es-MX" sz="2000" b="1" dirty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endParaRPr lang="es-MX" dirty="0">
              <a:solidFill>
                <a:schemeClr val="accent3">
                  <a:lumMod val="75000"/>
                </a:schemeClr>
              </a:solidFill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s-MX" dirty="0">
                <a:solidFill>
                  <a:schemeClr val="accent3">
                    <a:lumMod val="75000"/>
                  </a:schemeClr>
                </a:solidFill>
                <a:latin typeface="Arial Black" panose="020B0A04020102020204" pitchFamily="34" charset="0"/>
              </a:rPr>
              <a:t>PROMOVER:  </a:t>
            </a:r>
            <a:endParaRPr lang="es-MX" dirty="0" smtClean="0">
              <a:solidFill>
                <a:schemeClr val="accent3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 lvl="1">
              <a:lnSpc>
                <a:spcPct val="90000"/>
              </a:lnSpc>
            </a:pPr>
            <a:endParaRPr lang="es-MX" sz="2000" b="1" dirty="0" smtClean="0">
              <a:latin typeface="Tahoma" pitchFamily="34" charset="0"/>
            </a:endParaRPr>
          </a:p>
          <a:p>
            <a:pPr lvl="1">
              <a:lnSpc>
                <a:spcPct val="90000"/>
              </a:lnSpc>
            </a:pPr>
            <a:r>
              <a:rPr lang="es-MX" sz="2000" b="1" dirty="0" smtClean="0">
                <a:latin typeface="Tahoma" pitchFamily="34" charset="0"/>
              </a:rPr>
              <a:t>Los </a:t>
            </a:r>
            <a:r>
              <a:rPr lang="es-MX" sz="2000" b="1" dirty="0">
                <a:latin typeface="Tahoma" pitchFamily="34" charset="0"/>
              </a:rPr>
              <a:t>Estados tienen el deber de desarrollar condiciones para que los titulares del derecho accedan al bien. (políticas de largo alcance)</a:t>
            </a:r>
            <a:endParaRPr lang="es-ES" sz="2000" b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556792"/>
          </a:xfrm>
        </p:spPr>
        <p:txBody>
          <a:bodyPr/>
          <a:lstStyle/>
          <a:p>
            <a:pPr algn="l"/>
            <a:r>
              <a:rPr lang="es-MX" sz="2400" b="1" dirty="0" smtClean="0">
                <a:latin typeface="Arial Black" pitchFamily="34" charset="0"/>
              </a:rPr>
              <a:t>EL AGUA</a:t>
            </a:r>
            <a:r>
              <a:rPr lang="es-MX" sz="2400" dirty="0" smtClean="0">
                <a:latin typeface="Arial Black" pitchFamily="34" charset="0"/>
              </a:rPr>
              <a:t> COMO DERECHO HUMANO</a:t>
            </a:r>
            <a:endParaRPr lang="es-ES" sz="2400" dirty="0">
              <a:latin typeface="Arial Black" pitchFamily="34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060848"/>
            <a:ext cx="7772400" cy="403515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MX" sz="2800" dirty="0" smtClean="0">
                <a:latin typeface="Tahoma" pitchFamily="34" charset="0"/>
              </a:rPr>
              <a:t>El valor esencial del agua y su relación con la vida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s-MX" sz="2800" dirty="0" smtClean="0"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MX" sz="2800" dirty="0" smtClean="0">
                <a:latin typeface="Tahoma" pitchFamily="34" charset="0"/>
              </a:rPr>
              <a:t>El acceso al agua como un derecho humano subjetivo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endParaRPr lang="es-MX" sz="2800" dirty="0" smtClean="0">
              <a:latin typeface="Tahoma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MX" sz="2800" dirty="0" smtClean="0">
                <a:latin typeface="Tahoma" pitchFamily="34" charset="0"/>
              </a:rPr>
              <a:t>Las implicancias del reconocimiento del agua como un derecho humano </a:t>
            </a:r>
            <a:endParaRPr lang="es-MX" sz="2800" dirty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endParaRPr lang="es-MX" sz="28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E" dirty="0" smtClean="0">
                <a:latin typeface="Arial Black" panose="020B0A04020102020204" pitchFamily="34" charset="0"/>
              </a:rPr>
              <a:t>MULTIPLES RAZONES</a:t>
            </a:r>
            <a:endParaRPr lang="es-PE" dirty="0">
              <a:latin typeface="Arial Black" panose="020B0A040201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-252536" y="764704"/>
            <a:ext cx="5328592" cy="3456384"/>
          </a:xfrm>
        </p:spPr>
        <p:txBody>
          <a:bodyPr>
            <a:normAutofit fontScale="92500" lnSpcReduction="20000"/>
          </a:bodyPr>
          <a:lstStyle/>
          <a:p>
            <a:pPr lvl="1" algn="ctr">
              <a:lnSpc>
                <a:spcPct val="130000"/>
              </a:lnSpc>
            </a:pPr>
            <a:r>
              <a:rPr lang="en-US" altLang="es-PE" sz="15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El </a:t>
            </a:r>
            <a:r>
              <a:rPr lang="en-US" altLang="es-PE" sz="15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consumo</a:t>
            </a:r>
            <a:r>
              <a:rPr lang="en-US" altLang="es-PE" sz="15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5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de </a:t>
            </a:r>
            <a:r>
              <a:rPr lang="en-US" altLang="es-PE" sz="15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agua</a:t>
            </a:r>
            <a:r>
              <a:rPr lang="en-US" altLang="es-PE" sz="15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5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es</a:t>
            </a:r>
            <a:r>
              <a:rPr lang="en-US" altLang="es-PE" sz="15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5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necesario</a:t>
            </a:r>
            <a:r>
              <a:rPr lang="en-US" altLang="es-PE" sz="15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para la </a:t>
            </a:r>
            <a:r>
              <a:rPr lang="en-US" altLang="es-PE" sz="15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supervivencia</a:t>
            </a:r>
            <a:r>
              <a:rPr lang="en-US" altLang="es-PE" sz="15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5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pues</a:t>
            </a:r>
            <a:r>
              <a:rPr lang="en-US" altLang="es-PE" sz="15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sin </a:t>
            </a:r>
            <a:r>
              <a:rPr lang="en-US" altLang="es-PE" sz="15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agua</a:t>
            </a:r>
            <a:r>
              <a:rPr lang="en-US" altLang="es-PE" sz="15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5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no hay </a:t>
            </a:r>
            <a:r>
              <a:rPr lang="en-US" altLang="es-PE" sz="15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vida</a:t>
            </a:r>
            <a:r>
              <a:rPr lang="en-US" altLang="es-PE" sz="15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.</a:t>
            </a:r>
          </a:p>
          <a:p>
            <a:pPr lvl="1" algn="ctr">
              <a:lnSpc>
                <a:spcPct val="130000"/>
              </a:lnSpc>
            </a:pPr>
            <a:endParaRPr lang="en-US" altLang="es-PE" sz="1500" dirty="0" smtClean="0">
              <a:latin typeface="Arial Black" panose="020B0A04020102020204" pitchFamily="34" charset="0"/>
            </a:endParaRPr>
          </a:p>
          <a:p>
            <a:pPr lvl="1" algn="ctr">
              <a:lnSpc>
                <a:spcPct val="130000"/>
              </a:lnSpc>
            </a:pPr>
            <a:r>
              <a:rPr lang="en-US" altLang="es-PE" sz="1500" dirty="0" smtClean="0">
                <a:latin typeface="Arial Black" panose="020B0A04020102020204" pitchFamily="34" charset="0"/>
              </a:rPr>
              <a:t>El </a:t>
            </a:r>
            <a:r>
              <a:rPr lang="en-US" altLang="es-PE" sz="1500" dirty="0" err="1" smtClean="0">
                <a:latin typeface="Arial Black" panose="020B0A04020102020204" pitchFamily="34" charset="0"/>
              </a:rPr>
              <a:t>agua</a:t>
            </a:r>
            <a:r>
              <a:rPr lang="en-US" altLang="es-PE" sz="1500" dirty="0" smtClean="0">
                <a:latin typeface="Arial Black" panose="020B0A04020102020204" pitchFamily="34" charset="0"/>
              </a:rPr>
              <a:t> </a:t>
            </a:r>
            <a:r>
              <a:rPr lang="en-US" altLang="es-PE" sz="1500" dirty="0">
                <a:latin typeface="Arial Black" panose="020B0A04020102020204" pitchFamily="34" charset="0"/>
              </a:rPr>
              <a:t>potable </a:t>
            </a:r>
            <a:r>
              <a:rPr lang="en-US" altLang="es-PE" sz="1500" dirty="0" err="1">
                <a:latin typeface="Arial Black" panose="020B0A04020102020204" pitchFamily="34" charset="0"/>
              </a:rPr>
              <a:t>es</a:t>
            </a:r>
            <a:r>
              <a:rPr lang="en-US" altLang="es-PE" sz="1500" dirty="0">
                <a:latin typeface="Arial Black" panose="020B0A04020102020204" pitchFamily="34" charset="0"/>
              </a:rPr>
              <a:t> </a:t>
            </a:r>
            <a:r>
              <a:rPr lang="en-US" altLang="es-PE" sz="1500" dirty="0" err="1">
                <a:latin typeface="Arial Black" panose="020B0A04020102020204" pitchFamily="34" charset="0"/>
              </a:rPr>
              <a:t>necesaria</a:t>
            </a:r>
            <a:r>
              <a:rPr lang="en-US" altLang="es-PE" sz="1500" dirty="0">
                <a:latin typeface="Arial Black" panose="020B0A04020102020204" pitchFamily="34" charset="0"/>
              </a:rPr>
              <a:t> para </a:t>
            </a:r>
            <a:r>
              <a:rPr lang="en-US" altLang="es-PE" sz="1500" dirty="0" err="1">
                <a:latin typeface="Arial Black" panose="020B0A04020102020204" pitchFamily="34" charset="0"/>
              </a:rPr>
              <a:t>evitar</a:t>
            </a:r>
            <a:r>
              <a:rPr lang="en-US" altLang="es-PE" sz="1500" dirty="0">
                <a:latin typeface="Arial Black" panose="020B0A04020102020204" pitchFamily="34" charset="0"/>
              </a:rPr>
              <a:t> </a:t>
            </a:r>
            <a:r>
              <a:rPr lang="en-US" altLang="es-PE" sz="1500" dirty="0" err="1">
                <a:latin typeface="Arial Black" panose="020B0A04020102020204" pitchFamily="34" charset="0"/>
              </a:rPr>
              <a:t>enfermedades</a:t>
            </a:r>
            <a:r>
              <a:rPr lang="en-US" altLang="es-PE" sz="1500" dirty="0">
                <a:latin typeface="Arial Black" panose="020B0A04020102020204" pitchFamily="34" charset="0"/>
              </a:rPr>
              <a:t> </a:t>
            </a:r>
            <a:r>
              <a:rPr lang="en-US" altLang="es-PE" sz="1500" dirty="0" err="1">
                <a:latin typeface="Arial Black" panose="020B0A04020102020204" pitchFamily="34" charset="0"/>
              </a:rPr>
              <a:t>que</a:t>
            </a:r>
            <a:r>
              <a:rPr lang="en-US" altLang="es-PE" sz="1500" dirty="0">
                <a:latin typeface="Arial Black" panose="020B0A04020102020204" pitchFamily="34" charset="0"/>
              </a:rPr>
              <a:t> </a:t>
            </a:r>
            <a:r>
              <a:rPr lang="en-US" altLang="es-PE" sz="1500" dirty="0" err="1">
                <a:latin typeface="Arial Black" panose="020B0A04020102020204" pitchFamily="34" charset="0"/>
              </a:rPr>
              <a:t>afectan</a:t>
            </a:r>
            <a:r>
              <a:rPr lang="en-US" altLang="es-PE" sz="1500" dirty="0">
                <a:latin typeface="Arial Black" panose="020B0A04020102020204" pitchFamily="34" charset="0"/>
              </a:rPr>
              <a:t> </a:t>
            </a:r>
            <a:r>
              <a:rPr lang="en-US" altLang="es-PE" sz="1500" dirty="0" smtClean="0">
                <a:latin typeface="Arial Black" panose="020B0A04020102020204" pitchFamily="34" charset="0"/>
              </a:rPr>
              <a:t>la </a:t>
            </a:r>
            <a:r>
              <a:rPr lang="en-US" altLang="es-PE" sz="1500" dirty="0" err="1" smtClean="0">
                <a:latin typeface="Arial Black" panose="020B0A04020102020204" pitchFamily="34" charset="0"/>
              </a:rPr>
              <a:t>capacidad</a:t>
            </a:r>
            <a:r>
              <a:rPr lang="en-US" altLang="es-PE" sz="1500" dirty="0" smtClean="0">
                <a:latin typeface="Arial Black" panose="020B0A04020102020204" pitchFamily="34" charset="0"/>
              </a:rPr>
              <a:t> </a:t>
            </a:r>
            <a:r>
              <a:rPr lang="en-US" altLang="es-PE" sz="1500" dirty="0" err="1">
                <a:latin typeface="Arial Black" panose="020B0A04020102020204" pitchFamily="34" charset="0"/>
              </a:rPr>
              <a:t>productiva</a:t>
            </a:r>
            <a:r>
              <a:rPr lang="en-US" altLang="es-PE" sz="1500" dirty="0">
                <a:latin typeface="Arial Black" panose="020B0A04020102020204" pitchFamily="34" charset="0"/>
              </a:rPr>
              <a:t> de </a:t>
            </a:r>
            <a:r>
              <a:rPr lang="en-US" altLang="es-PE" sz="1500" dirty="0" err="1">
                <a:latin typeface="Arial Black" panose="020B0A04020102020204" pitchFamily="34" charset="0"/>
              </a:rPr>
              <a:t>las</a:t>
            </a:r>
            <a:r>
              <a:rPr lang="en-US" altLang="es-PE" sz="1500" dirty="0">
                <a:latin typeface="Arial Black" panose="020B0A04020102020204" pitchFamily="34" charset="0"/>
              </a:rPr>
              <a:t> personas, y </a:t>
            </a:r>
            <a:r>
              <a:rPr lang="en-US" altLang="es-PE" sz="1500" dirty="0" smtClean="0">
                <a:latin typeface="Arial Black" panose="020B0A04020102020204" pitchFamily="34" charset="0"/>
              </a:rPr>
              <a:t>sin </a:t>
            </a:r>
            <a:r>
              <a:rPr lang="en-US" altLang="es-PE" sz="1500" dirty="0" err="1" smtClean="0">
                <a:latin typeface="Arial Black" panose="020B0A04020102020204" pitchFamily="34" charset="0"/>
              </a:rPr>
              <a:t>ella</a:t>
            </a:r>
            <a:r>
              <a:rPr lang="en-US" altLang="es-PE" sz="1500" dirty="0" smtClean="0">
                <a:latin typeface="Arial Black" panose="020B0A04020102020204" pitchFamily="34" charset="0"/>
              </a:rPr>
              <a:t> </a:t>
            </a:r>
            <a:r>
              <a:rPr lang="en-US" altLang="es-PE" sz="1500" dirty="0" err="1" smtClean="0">
                <a:latin typeface="Arial Black" panose="020B0A04020102020204" pitchFamily="34" charset="0"/>
              </a:rPr>
              <a:t>es</a:t>
            </a:r>
            <a:r>
              <a:rPr lang="en-US" altLang="es-PE" sz="1500" dirty="0" smtClean="0">
                <a:latin typeface="Arial Black" panose="020B0A04020102020204" pitchFamily="34" charset="0"/>
              </a:rPr>
              <a:t> </a:t>
            </a:r>
            <a:r>
              <a:rPr lang="en-US" altLang="es-PE" sz="1500" dirty="0" err="1" smtClean="0">
                <a:latin typeface="Arial Black" panose="020B0A04020102020204" pitchFamily="34" charset="0"/>
              </a:rPr>
              <a:t>imposible</a:t>
            </a:r>
            <a:r>
              <a:rPr lang="en-US" altLang="es-PE" sz="1500" dirty="0" smtClean="0">
                <a:latin typeface="Arial Black" panose="020B0A04020102020204" pitchFamily="34" charset="0"/>
              </a:rPr>
              <a:t> </a:t>
            </a:r>
            <a:r>
              <a:rPr lang="en-US" altLang="es-PE" sz="1500" dirty="0" err="1" smtClean="0">
                <a:latin typeface="Arial Black" panose="020B0A04020102020204" pitchFamily="34" charset="0"/>
              </a:rPr>
              <a:t>llevar</a:t>
            </a:r>
            <a:r>
              <a:rPr lang="en-US" altLang="es-PE" sz="1500" dirty="0" smtClean="0">
                <a:latin typeface="Arial Black" panose="020B0A04020102020204" pitchFamily="34" charset="0"/>
              </a:rPr>
              <a:t> a </a:t>
            </a:r>
            <a:r>
              <a:rPr lang="en-US" altLang="es-PE" sz="1500" dirty="0" err="1" smtClean="0">
                <a:latin typeface="Arial Black" panose="020B0A04020102020204" pitchFamily="34" charset="0"/>
              </a:rPr>
              <a:t>cabo</a:t>
            </a:r>
            <a:r>
              <a:rPr lang="en-US" altLang="es-PE" sz="1500" dirty="0" smtClean="0">
                <a:latin typeface="Arial Black" panose="020B0A04020102020204" pitchFamily="34" charset="0"/>
              </a:rPr>
              <a:t> </a:t>
            </a:r>
            <a:r>
              <a:rPr lang="en-US" altLang="es-PE" sz="1500" dirty="0" err="1" smtClean="0">
                <a:latin typeface="Arial Black" panose="020B0A04020102020204" pitchFamily="34" charset="0"/>
              </a:rPr>
              <a:t>una</a:t>
            </a:r>
            <a:r>
              <a:rPr lang="en-US" altLang="es-PE" sz="1500" dirty="0" smtClean="0">
                <a:latin typeface="Arial Black" panose="020B0A04020102020204" pitchFamily="34" charset="0"/>
              </a:rPr>
              <a:t> </a:t>
            </a:r>
            <a:r>
              <a:rPr lang="en-US" altLang="es-PE" sz="1500" dirty="0" err="1" smtClean="0">
                <a:latin typeface="Arial Black" panose="020B0A04020102020204" pitchFamily="34" charset="0"/>
              </a:rPr>
              <a:t>vida</a:t>
            </a:r>
            <a:r>
              <a:rPr lang="en-US" altLang="es-PE" sz="1500" dirty="0" smtClean="0">
                <a:latin typeface="Arial Black" panose="020B0A04020102020204" pitchFamily="34" charset="0"/>
              </a:rPr>
              <a:t> </a:t>
            </a:r>
            <a:r>
              <a:rPr lang="en-US" altLang="es-PE" sz="1500" dirty="0" err="1">
                <a:latin typeface="Arial Black" panose="020B0A04020102020204" pitchFamily="34" charset="0"/>
              </a:rPr>
              <a:t>digna</a:t>
            </a:r>
            <a:r>
              <a:rPr lang="en-US" altLang="es-PE" sz="1500" dirty="0">
                <a:latin typeface="Arial Black" panose="020B0A04020102020204" pitchFamily="34" charset="0"/>
              </a:rPr>
              <a:t> y con </a:t>
            </a:r>
            <a:r>
              <a:rPr lang="en-US" altLang="es-PE" sz="1500" dirty="0" err="1">
                <a:latin typeface="Arial Black" panose="020B0A04020102020204" pitchFamily="34" charset="0"/>
              </a:rPr>
              <a:t>bienestar</a:t>
            </a:r>
            <a:r>
              <a:rPr lang="en-US" altLang="es-PE" sz="1500" dirty="0" smtClean="0">
                <a:latin typeface="Arial Black" panose="020B0A04020102020204" pitchFamily="34" charset="0"/>
              </a:rPr>
              <a:t>.</a:t>
            </a:r>
          </a:p>
          <a:p>
            <a:pPr lvl="1" algn="ctr">
              <a:lnSpc>
                <a:spcPct val="130000"/>
              </a:lnSpc>
            </a:pPr>
            <a:endParaRPr lang="en-US" altLang="es-PE" sz="1500" dirty="0" smtClean="0">
              <a:latin typeface="Arial Black" panose="020B0A04020102020204" pitchFamily="34" charset="0"/>
            </a:endParaRPr>
          </a:p>
          <a:p>
            <a:pPr lvl="1" algn="ctr">
              <a:lnSpc>
                <a:spcPct val="130000"/>
              </a:lnSpc>
            </a:pPr>
            <a:r>
              <a:rPr lang="en-US" altLang="es-PE" sz="15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Un </a:t>
            </a:r>
            <a:r>
              <a:rPr lang="en-US" altLang="es-PE" sz="15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saneamiento</a:t>
            </a:r>
            <a:r>
              <a:rPr lang="en-US" altLang="es-PE" sz="15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5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adecuado</a:t>
            </a:r>
            <a:r>
              <a:rPr lang="en-US" altLang="es-PE" sz="15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(</a:t>
            </a:r>
            <a:r>
              <a:rPr lang="en-US" altLang="es-PE" sz="15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incluyendo</a:t>
            </a:r>
            <a:r>
              <a:rPr lang="en-US" altLang="es-PE" sz="15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el </a:t>
            </a:r>
            <a:r>
              <a:rPr lang="en-US" altLang="es-PE" sz="15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tratamiento</a:t>
            </a:r>
            <a:r>
              <a:rPr lang="en-US" altLang="es-PE" sz="15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de </a:t>
            </a:r>
            <a:r>
              <a:rPr lang="en-US" altLang="es-PE" sz="15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aguas</a:t>
            </a:r>
            <a:r>
              <a:rPr lang="en-US" altLang="es-PE" sz="15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5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servidas</a:t>
            </a:r>
            <a:r>
              <a:rPr lang="en-US" altLang="es-PE" sz="15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), con </a:t>
            </a:r>
            <a:r>
              <a:rPr lang="en-US" altLang="es-PE" sz="15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educación</a:t>
            </a:r>
            <a:r>
              <a:rPr lang="en-US" altLang="es-PE" sz="15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sanitaria, </a:t>
            </a:r>
            <a:r>
              <a:rPr lang="en-US" altLang="es-PE" sz="15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es</a:t>
            </a:r>
            <a:r>
              <a:rPr lang="en-US" altLang="es-PE" sz="15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5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imprescindible</a:t>
            </a:r>
            <a:r>
              <a:rPr lang="en-US" altLang="es-PE" sz="15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para </a:t>
            </a:r>
            <a:r>
              <a:rPr lang="en-US" altLang="es-PE" sz="15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limitar</a:t>
            </a:r>
            <a:r>
              <a:rPr lang="en-US" altLang="es-PE" sz="15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la </a:t>
            </a:r>
            <a:r>
              <a:rPr lang="en-US" altLang="es-PE" sz="15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propagación</a:t>
            </a:r>
            <a:r>
              <a:rPr lang="en-US" altLang="es-PE" sz="15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de </a:t>
            </a:r>
            <a:r>
              <a:rPr lang="en-US" altLang="es-PE" sz="15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enfermedades</a:t>
            </a:r>
            <a:r>
              <a:rPr lang="en-US" altLang="es-PE" sz="15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.</a:t>
            </a:r>
          </a:p>
          <a:p>
            <a:endParaRPr lang="es-PE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1150" y="2237314"/>
            <a:ext cx="3285306" cy="3567950"/>
          </a:xfrm>
        </p:spPr>
      </p:pic>
    </p:spTree>
    <p:extLst>
      <p:ext uri="{BB962C8B-B14F-4D97-AF65-F5344CB8AC3E}">
        <p14:creationId xmlns:p14="http://schemas.microsoft.com/office/powerpoint/2010/main" val="281995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936104"/>
          </a:xfrm>
        </p:spPr>
        <p:txBody>
          <a:bodyPr>
            <a:normAutofit/>
          </a:bodyPr>
          <a:lstStyle/>
          <a:p>
            <a:r>
              <a:rPr lang="es-PE" sz="3600" dirty="0" smtClean="0">
                <a:latin typeface="Arial Black" panose="020B0A04020102020204" pitchFamily="34" charset="0"/>
              </a:rPr>
              <a:t>Sin embargo…</a:t>
            </a:r>
            <a:endParaRPr lang="es-PE" sz="3600" dirty="0">
              <a:latin typeface="Arial Black" panose="020B0A04020102020204" pitchFamily="34" charset="0"/>
            </a:endParaRPr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340768"/>
            <a:ext cx="6984776" cy="2664296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971600" y="4221088"/>
            <a:ext cx="7486600" cy="1874912"/>
          </a:xfrm>
        </p:spPr>
        <p:txBody>
          <a:bodyPr/>
          <a:lstStyle/>
          <a:p>
            <a:pPr algn="ctr">
              <a:lnSpc>
                <a:spcPct val="130000"/>
              </a:lnSpc>
              <a:buFontTx/>
              <a:buNone/>
            </a:pPr>
            <a:r>
              <a:rPr lang="en-US" altLang="es-PE" sz="2000" dirty="0" smtClean="0">
                <a:latin typeface="Arial Black" panose="020B0A04020102020204" pitchFamily="34" charset="0"/>
              </a:rPr>
              <a:t>	</a:t>
            </a:r>
            <a:r>
              <a:rPr lang="en-US" altLang="es-PE" sz="2000" dirty="0" err="1" smtClean="0">
                <a:latin typeface="Arial Black" panose="020B0A04020102020204" pitchFamily="34" charset="0"/>
              </a:rPr>
              <a:t>Existe</a:t>
            </a:r>
            <a:r>
              <a:rPr lang="en-US" altLang="es-PE" sz="2000" dirty="0" smtClean="0">
                <a:latin typeface="Arial Black" panose="020B0A04020102020204" pitchFamily="34" charset="0"/>
              </a:rPr>
              <a:t> </a:t>
            </a:r>
            <a:r>
              <a:rPr lang="en-US" altLang="es-PE" sz="2000" dirty="0">
                <a:latin typeface="Arial Black" panose="020B0A04020102020204" pitchFamily="34" charset="0"/>
              </a:rPr>
              <a:t>1 </a:t>
            </a:r>
            <a:r>
              <a:rPr lang="en-US" altLang="es-PE" sz="2000" dirty="0" err="1">
                <a:latin typeface="Arial Black" panose="020B0A04020102020204" pitchFamily="34" charset="0"/>
              </a:rPr>
              <a:t>billón</a:t>
            </a:r>
            <a:r>
              <a:rPr lang="en-US" altLang="es-PE" sz="2000" dirty="0">
                <a:latin typeface="Arial Black" panose="020B0A04020102020204" pitchFamily="34" charset="0"/>
              </a:rPr>
              <a:t> de personas </a:t>
            </a:r>
            <a:r>
              <a:rPr lang="en-US" altLang="es-PE" sz="2000" dirty="0" err="1">
                <a:latin typeface="Arial Black" panose="020B0A04020102020204" pitchFamily="34" charset="0"/>
              </a:rPr>
              <a:t>en</a:t>
            </a:r>
            <a:r>
              <a:rPr lang="en-US" altLang="es-PE" sz="2000" dirty="0">
                <a:latin typeface="Arial Black" panose="020B0A04020102020204" pitchFamily="34" charset="0"/>
              </a:rPr>
              <a:t> el </a:t>
            </a:r>
            <a:r>
              <a:rPr lang="en-US" altLang="es-PE" sz="2000" dirty="0" err="1">
                <a:latin typeface="Arial Black" panose="020B0A04020102020204" pitchFamily="34" charset="0"/>
              </a:rPr>
              <a:t>mundo</a:t>
            </a:r>
            <a:r>
              <a:rPr lang="en-US" altLang="es-PE" sz="2000" dirty="0">
                <a:latin typeface="Arial Black" panose="020B0A04020102020204" pitchFamily="34" charset="0"/>
              </a:rPr>
              <a:t> sin </a:t>
            </a:r>
            <a:r>
              <a:rPr lang="en-US" altLang="es-PE" sz="2000" dirty="0" err="1">
                <a:latin typeface="Arial Black" panose="020B0A04020102020204" pitchFamily="34" charset="0"/>
              </a:rPr>
              <a:t>acceso</a:t>
            </a:r>
            <a:r>
              <a:rPr lang="en-US" altLang="es-PE" sz="2000" dirty="0">
                <a:latin typeface="Arial Black" panose="020B0A04020102020204" pitchFamily="34" charset="0"/>
              </a:rPr>
              <a:t> a </a:t>
            </a:r>
            <a:r>
              <a:rPr lang="en-US" altLang="es-PE" sz="2000" dirty="0" err="1">
                <a:latin typeface="Arial Black" panose="020B0A04020102020204" pitchFamily="34" charset="0"/>
              </a:rPr>
              <a:t>agua</a:t>
            </a:r>
            <a:r>
              <a:rPr lang="en-US" altLang="es-PE" sz="2000" dirty="0">
                <a:latin typeface="Arial Black" panose="020B0A04020102020204" pitchFamily="34" charset="0"/>
              </a:rPr>
              <a:t> </a:t>
            </a:r>
            <a:r>
              <a:rPr lang="en-US" altLang="es-PE" sz="2000" dirty="0" smtClean="0">
                <a:latin typeface="Arial Black" panose="020B0A04020102020204" pitchFamily="34" charset="0"/>
              </a:rPr>
              <a:t>potable</a:t>
            </a:r>
          </a:p>
          <a:p>
            <a:pPr algn="ctr">
              <a:lnSpc>
                <a:spcPct val="130000"/>
              </a:lnSpc>
              <a:buFontTx/>
              <a:buNone/>
            </a:pPr>
            <a:r>
              <a:rPr lang="en-US" altLang="es-PE" sz="2000" dirty="0" smtClean="0">
                <a:latin typeface="Arial Black" panose="020B0A04020102020204" pitchFamily="34" charset="0"/>
              </a:rPr>
              <a:t>y </a:t>
            </a:r>
            <a:r>
              <a:rPr lang="en-US" altLang="es-PE" sz="2000" dirty="0">
                <a:latin typeface="Arial Black" panose="020B0A04020102020204" pitchFamily="34" charset="0"/>
              </a:rPr>
              <a:t>2,6 </a:t>
            </a:r>
            <a:r>
              <a:rPr lang="en-US" altLang="es-PE" sz="2000" dirty="0" err="1">
                <a:latin typeface="Arial Black" panose="020B0A04020102020204" pitchFamily="34" charset="0"/>
              </a:rPr>
              <a:t>billones</a:t>
            </a:r>
            <a:r>
              <a:rPr lang="en-US" altLang="es-PE" sz="2000" dirty="0">
                <a:latin typeface="Arial Black" panose="020B0A04020102020204" pitchFamily="34" charset="0"/>
              </a:rPr>
              <a:t> sin </a:t>
            </a:r>
            <a:r>
              <a:rPr lang="en-US" altLang="es-PE" sz="2000" dirty="0" err="1">
                <a:latin typeface="Arial Black" panose="020B0A04020102020204" pitchFamily="34" charset="0"/>
              </a:rPr>
              <a:t>acceso</a:t>
            </a:r>
            <a:r>
              <a:rPr lang="en-US" altLang="es-PE" sz="2000" dirty="0">
                <a:latin typeface="Arial Black" panose="020B0A04020102020204" pitchFamily="34" charset="0"/>
              </a:rPr>
              <a:t> a </a:t>
            </a:r>
            <a:r>
              <a:rPr lang="en-US" altLang="es-PE" sz="2000" dirty="0" err="1">
                <a:latin typeface="Arial Black" panose="020B0A04020102020204" pitchFamily="34" charset="0"/>
              </a:rPr>
              <a:t>saneamiento</a:t>
            </a:r>
            <a:r>
              <a:rPr lang="en-US" altLang="es-PE" sz="2000" dirty="0">
                <a:latin typeface="Arial Black" panose="020B0A04020102020204" pitchFamily="34" charset="0"/>
              </a:rPr>
              <a:t> </a:t>
            </a:r>
            <a:r>
              <a:rPr lang="en-US" altLang="es-PE" sz="2000" dirty="0" err="1" smtClean="0">
                <a:latin typeface="Arial Black" panose="020B0A04020102020204" pitchFamily="34" charset="0"/>
              </a:rPr>
              <a:t>adecuado</a:t>
            </a:r>
            <a:endParaRPr lang="en-US" altLang="es-PE" sz="2000" dirty="0">
              <a:latin typeface="Arial Black" panose="020B0A04020102020204" pitchFamily="34" charset="0"/>
            </a:endParaRP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62806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916832"/>
            <a:ext cx="2736304" cy="3816424"/>
          </a:xfrm>
        </p:spPr>
      </p:pic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91880" y="476672"/>
            <a:ext cx="4966320" cy="5619328"/>
          </a:xfrm>
        </p:spPr>
        <p:txBody>
          <a:bodyPr>
            <a:normAutofit lnSpcReduction="10000"/>
          </a:bodyPr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es-PE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En</a:t>
            </a:r>
            <a:r>
              <a:rPr lang="en-US" altLang="es-PE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2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América</a:t>
            </a:r>
            <a:r>
              <a:rPr lang="en-US" altLang="es-PE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Latina:</a:t>
            </a:r>
          </a:p>
          <a:p>
            <a:pPr marL="0" indent="0">
              <a:lnSpc>
                <a:spcPct val="130000"/>
              </a:lnSpc>
              <a:buNone/>
            </a:pPr>
            <a:endParaRPr lang="en-US" altLang="es-PE" sz="2400" dirty="0" smtClean="0">
              <a:latin typeface="Arial Black" panose="020B0A04020102020204" pitchFamily="34" charset="0"/>
            </a:endParaRPr>
          </a:p>
          <a:p>
            <a:pPr algn="r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altLang="es-PE" sz="1800" dirty="0" err="1" smtClean="0">
                <a:latin typeface="Arial Black" panose="020B0A04020102020204" pitchFamily="34" charset="0"/>
              </a:rPr>
              <a:t>Existen</a:t>
            </a:r>
            <a:r>
              <a:rPr lang="en-US" altLang="es-PE" sz="1800" dirty="0" smtClean="0">
                <a:latin typeface="Arial Black" panose="020B0A04020102020204" pitchFamily="34" charset="0"/>
              </a:rPr>
              <a:t> 49 </a:t>
            </a:r>
            <a:r>
              <a:rPr lang="en-US" altLang="es-PE" sz="1800" dirty="0" err="1">
                <a:latin typeface="Arial Black" panose="020B0A04020102020204" pitchFamily="34" charset="0"/>
              </a:rPr>
              <a:t>millones</a:t>
            </a:r>
            <a:r>
              <a:rPr lang="en-US" altLang="es-PE" sz="1800" dirty="0">
                <a:latin typeface="Arial Black" panose="020B0A04020102020204" pitchFamily="34" charset="0"/>
              </a:rPr>
              <a:t> </a:t>
            </a:r>
            <a:r>
              <a:rPr lang="en-US" altLang="es-PE" sz="1800" dirty="0" smtClean="0">
                <a:latin typeface="Arial Black" panose="020B0A04020102020204" pitchFamily="34" charset="0"/>
              </a:rPr>
              <a:t>de personas sin </a:t>
            </a:r>
            <a:r>
              <a:rPr lang="en-US" altLang="es-PE" sz="1800" dirty="0" err="1">
                <a:latin typeface="Arial Black" panose="020B0A04020102020204" pitchFamily="34" charset="0"/>
              </a:rPr>
              <a:t>agua</a:t>
            </a:r>
            <a:r>
              <a:rPr lang="en-US" altLang="es-PE" sz="1800" dirty="0">
                <a:latin typeface="Arial Black" panose="020B0A04020102020204" pitchFamily="34" charset="0"/>
              </a:rPr>
              <a:t> potable </a:t>
            </a:r>
            <a:r>
              <a:rPr lang="en-US" altLang="es-PE" sz="1800" dirty="0" err="1">
                <a:latin typeface="Arial Black" panose="020B0A04020102020204" pitchFamily="34" charset="0"/>
              </a:rPr>
              <a:t>por</a:t>
            </a:r>
            <a:r>
              <a:rPr lang="en-US" altLang="es-PE" sz="1800" dirty="0">
                <a:latin typeface="Arial Black" panose="020B0A04020102020204" pitchFamily="34" charset="0"/>
              </a:rPr>
              <a:t> red (20%)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altLang="es-PE" sz="1800" dirty="0" smtClean="0">
              <a:latin typeface="Arial Black" panose="020B0A04020102020204" pitchFamily="34" charset="0"/>
            </a:endParaRP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altLang="es-PE" sz="1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129 </a:t>
            </a:r>
            <a:r>
              <a:rPr lang="en-US" altLang="es-PE" sz="18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millones</a:t>
            </a:r>
            <a:r>
              <a:rPr lang="en-US" altLang="es-PE" sz="1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sin </a:t>
            </a:r>
            <a:r>
              <a:rPr lang="en-US" altLang="es-PE" sz="1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saneamiento</a:t>
            </a:r>
            <a:r>
              <a:rPr lang="en-US" altLang="es-PE" sz="1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8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por</a:t>
            </a:r>
            <a:r>
              <a:rPr lang="en-US" altLang="es-PE" sz="1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red (50%)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altLang="es-PE" sz="1800" dirty="0" smtClean="0">
              <a:latin typeface="Arial Black" panose="020B0A04020102020204" pitchFamily="34" charset="0"/>
            </a:endParaRP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altLang="es-PE" sz="1800" dirty="0" err="1" smtClean="0">
                <a:latin typeface="Arial Black" panose="020B0A04020102020204" pitchFamily="34" charset="0"/>
              </a:rPr>
              <a:t>Servicio</a:t>
            </a:r>
            <a:r>
              <a:rPr lang="en-US" altLang="es-PE" sz="1800" dirty="0" smtClean="0">
                <a:latin typeface="Arial Black" panose="020B0A04020102020204" pitchFamily="34" charset="0"/>
              </a:rPr>
              <a:t> </a:t>
            </a:r>
            <a:r>
              <a:rPr lang="en-US" altLang="es-PE" sz="1800" dirty="0" err="1" smtClean="0">
                <a:latin typeface="Arial Black" panose="020B0A04020102020204" pitchFamily="34" charset="0"/>
              </a:rPr>
              <a:t>intermitente</a:t>
            </a:r>
            <a:r>
              <a:rPr lang="en-US" altLang="es-PE" sz="1800" dirty="0" smtClean="0">
                <a:latin typeface="Arial Black" panose="020B0A04020102020204" pitchFamily="34" charset="0"/>
              </a:rPr>
              <a:t> para la </a:t>
            </a:r>
            <a:r>
              <a:rPr lang="en-US" altLang="es-PE" sz="1800" dirty="0" err="1" smtClean="0">
                <a:latin typeface="Arial Black" panose="020B0A04020102020204" pitchFamily="34" charset="0"/>
              </a:rPr>
              <a:t>mayoría</a:t>
            </a:r>
            <a:endParaRPr lang="en-US" altLang="es-PE" sz="1800" dirty="0">
              <a:latin typeface="Arial Black" panose="020B0A04020102020204" pitchFamily="34" charset="0"/>
            </a:endParaRP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q"/>
            </a:pPr>
            <a:endParaRPr lang="en-US" altLang="es-PE" sz="1800" dirty="0" smtClean="0">
              <a:latin typeface="Arial Black" panose="020B0A04020102020204" pitchFamily="34" charset="0"/>
            </a:endParaRP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altLang="es-PE" sz="18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Menos</a:t>
            </a:r>
            <a:r>
              <a:rPr lang="en-US" altLang="es-PE" sz="18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del 15% de </a:t>
            </a:r>
            <a:r>
              <a:rPr lang="en-US" altLang="es-PE" sz="18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las</a:t>
            </a:r>
            <a:r>
              <a:rPr lang="en-US" altLang="es-PE" sz="1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8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aguas</a:t>
            </a:r>
            <a:r>
              <a:rPr lang="en-US" altLang="es-PE" sz="1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8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residuales</a:t>
            </a:r>
            <a:r>
              <a:rPr lang="en-US" altLang="es-PE" sz="1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8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urbanas</a:t>
            </a:r>
            <a:r>
              <a:rPr lang="en-US" altLang="es-PE" sz="1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8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reciben</a:t>
            </a:r>
            <a:r>
              <a:rPr lang="en-US" altLang="es-PE" sz="1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8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algún</a:t>
            </a:r>
            <a:r>
              <a:rPr lang="en-US" altLang="es-PE" sz="1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8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tratamiento</a:t>
            </a:r>
            <a:endParaRPr lang="en-US" altLang="es-PE" sz="1800" dirty="0">
              <a:solidFill>
                <a:schemeClr val="accent6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  <a:p>
            <a:endParaRPr lang="es-PE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176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62000" y="4572000"/>
            <a:ext cx="7410400" cy="1600200"/>
          </a:xfrm>
        </p:spPr>
        <p:txBody>
          <a:bodyPr>
            <a:normAutofit/>
          </a:bodyPr>
          <a:lstStyle/>
          <a:p>
            <a:pPr algn="r"/>
            <a:r>
              <a:rPr lang="en-US" altLang="es-PE" sz="48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Falta</a:t>
            </a:r>
            <a:r>
              <a:rPr lang="en-US" altLang="es-PE" sz="4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de </a:t>
            </a:r>
            <a:r>
              <a:rPr lang="en-US" altLang="es-PE" sz="48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acceso</a:t>
            </a:r>
            <a:r>
              <a:rPr lang="en-US" altLang="es-PE" sz="48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y </a:t>
            </a:r>
            <a:r>
              <a:rPr lang="en-US" altLang="es-PE" sz="48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pobreza</a:t>
            </a:r>
            <a:endParaRPr lang="es-PE" sz="4800" dirty="0">
              <a:solidFill>
                <a:schemeClr val="accent6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30000"/>
              </a:lnSpc>
            </a:pPr>
            <a:r>
              <a:rPr lang="en-US" altLang="es-PE" sz="1800" dirty="0" err="1">
                <a:latin typeface="Arial Black" panose="020B0A04020102020204" pitchFamily="34" charset="0"/>
              </a:rPr>
              <a:t>Según</a:t>
            </a:r>
            <a:r>
              <a:rPr lang="en-US" altLang="es-PE" sz="1800" dirty="0">
                <a:latin typeface="Arial Black" panose="020B0A04020102020204" pitchFamily="34" charset="0"/>
              </a:rPr>
              <a:t> </a:t>
            </a:r>
            <a:r>
              <a:rPr lang="en-US" altLang="es-PE" sz="1800" dirty="0" smtClean="0">
                <a:latin typeface="Arial Black" panose="020B0A04020102020204" pitchFamily="34" charset="0"/>
              </a:rPr>
              <a:t>el </a:t>
            </a:r>
            <a:r>
              <a:rPr lang="en-US" altLang="es-PE" sz="1800" dirty="0" err="1" smtClean="0">
                <a:latin typeface="Arial Black" panose="020B0A04020102020204" pitchFamily="34" charset="0"/>
              </a:rPr>
              <a:t>concepto</a:t>
            </a:r>
            <a:r>
              <a:rPr lang="en-US" altLang="es-PE" sz="1800" dirty="0" smtClean="0">
                <a:latin typeface="Arial Black" panose="020B0A04020102020204" pitchFamily="34" charset="0"/>
              </a:rPr>
              <a:t> </a:t>
            </a:r>
            <a:r>
              <a:rPr lang="en-US" altLang="es-PE" sz="1800" dirty="0">
                <a:latin typeface="Arial Black" panose="020B0A04020102020204" pitchFamily="34" charset="0"/>
              </a:rPr>
              <a:t>de </a:t>
            </a:r>
            <a:r>
              <a:rPr lang="en-US" altLang="es-PE" sz="1800" dirty="0" err="1">
                <a:latin typeface="Arial Black" panose="020B0A04020102020204" pitchFamily="34" charset="0"/>
              </a:rPr>
              <a:t>Necesidades</a:t>
            </a:r>
            <a:r>
              <a:rPr lang="en-US" altLang="es-PE" sz="1800" dirty="0">
                <a:latin typeface="Arial Black" panose="020B0A04020102020204" pitchFamily="34" charset="0"/>
              </a:rPr>
              <a:t> </a:t>
            </a:r>
            <a:r>
              <a:rPr lang="en-US" altLang="es-PE" sz="1800" dirty="0" err="1">
                <a:latin typeface="Arial Black" panose="020B0A04020102020204" pitchFamily="34" charset="0"/>
              </a:rPr>
              <a:t>Básicas</a:t>
            </a:r>
            <a:r>
              <a:rPr lang="en-US" altLang="es-PE" sz="1800" dirty="0">
                <a:latin typeface="Arial Black" panose="020B0A04020102020204" pitchFamily="34" charset="0"/>
              </a:rPr>
              <a:t> </a:t>
            </a:r>
            <a:r>
              <a:rPr lang="en-US" altLang="es-PE" sz="1800" dirty="0" err="1" smtClean="0">
                <a:latin typeface="Arial Black" panose="020B0A04020102020204" pitchFamily="34" charset="0"/>
              </a:rPr>
              <a:t>Insatisfechas</a:t>
            </a:r>
            <a:r>
              <a:rPr lang="en-US" altLang="es-PE" sz="1800" dirty="0" smtClean="0">
                <a:latin typeface="Arial Black" panose="020B0A04020102020204" pitchFamily="34" charset="0"/>
              </a:rPr>
              <a:t> no </a:t>
            </a:r>
            <a:r>
              <a:rPr lang="en-US" altLang="es-PE" sz="1800" dirty="0" err="1">
                <a:latin typeface="Arial Black" panose="020B0A04020102020204" pitchFamily="34" charset="0"/>
              </a:rPr>
              <a:t>tener</a:t>
            </a:r>
            <a:r>
              <a:rPr lang="en-US" altLang="es-PE" sz="1800" dirty="0">
                <a:latin typeface="Arial Black" panose="020B0A04020102020204" pitchFamily="34" charset="0"/>
              </a:rPr>
              <a:t> </a:t>
            </a:r>
            <a:r>
              <a:rPr lang="en-US" altLang="es-PE" sz="1800" dirty="0" err="1">
                <a:latin typeface="Arial Black" panose="020B0A04020102020204" pitchFamily="34" charset="0"/>
              </a:rPr>
              <a:t>acceso</a:t>
            </a:r>
            <a:r>
              <a:rPr lang="en-US" altLang="es-PE" sz="1800" dirty="0">
                <a:latin typeface="Arial Black" panose="020B0A04020102020204" pitchFamily="34" charset="0"/>
              </a:rPr>
              <a:t> al </a:t>
            </a:r>
            <a:r>
              <a:rPr lang="en-US" altLang="es-PE" sz="1800" dirty="0" err="1">
                <a:latin typeface="Arial Black" panose="020B0A04020102020204" pitchFamily="34" charset="0"/>
              </a:rPr>
              <a:t>agua</a:t>
            </a:r>
            <a:r>
              <a:rPr lang="en-US" altLang="es-PE" sz="1800" dirty="0">
                <a:latin typeface="Arial Black" panose="020B0A04020102020204" pitchFamily="34" charset="0"/>
              </a:rPr>
              <a:t> </a:t>
            </a:r>
            <a:r>
              <a:rPr lang="en-US" altLang="es-PE" sz="1800" dirty="0" err="1">
                <a:latin typeface="Arial Black" panose="020B0A04020102020204" pitchFamily="34" charset="0"/>
              </a:rPr>
              <a:t>implica</a:t>
            </a:r>
            <a:r>
              <a:rPr lang="en-US" altLang="es-PE" sz="1800" dirty="0">
                <a:latin typeface="Arial Black" panose="020B0A04020102020204" pitchFamily="34" charset="0"/>
              </a:rPr>
              <a:t> </a:t>
            </a:r>
            <a:r>
              <a:rPr lang="en-US" altLang="es-PE" sz="1800" dirty="0" err="1">
                <a:latin typeface="Arial Black" panose="020B0A04020102020204" pitchFamily="34" charset="0"/>
              </a:rPr>
              <a:t>ser</a:t>
            </a:r>
            <a:r>
              <a:rPr lang="en-US" altLang="es-PE" sz="1800" dirty="0">
                <a:latin typeface="Arial Black" panose="020B0A04020102020204" pitchFamily="34" charset="0"/>
              </a:rPr>
              <a:t> </a:t>
            </a:r>
            <a:r>
              <a:rPr lang="en-US" altLang="es-PE" sz="1800" dirty="0" err="1" smtClean="0">
                <a:latin typeface="Arial Black" panose="020B0A04020102020204" pitchFamily="34" charset="0"/>
              </a:rPr>
              <a:t>pobre</a:t>
            </a:r>
            <a:endParaRPr lang="en-US" altLang="es-PE" sz="1800" dirty="0">
              <a:latin typeface="Arial Black" panose="020B0A04020102020204" pitchFamily="34" charset="0"/>
            </a:endParaRPr>
          </a:p>
          <a:p>
            <a:pPr algn="just">
              <a:lnSpc>
                <a:spcPct val="130000"/>
              </a:lnSpc>
            </a:pPr>
            <a:endParaRPr lang="en-US" altLang="es-PE" sz="1800" dirty="0">
              <a:latin typeface="Arial Black" panose="020B0A0402010202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altLang="es-PE" sz="1800" dirty="0" smtClean="0">
                <a:latin typeface="Arial Black" panose="020B0A04020102020204" pitchFamily="34" charset="0"/>
              </a:rPr>
              <a:t>La </a:t>
            </a:r>
            <a:r>
              <a:rPr lang="en-US" altLang="es-PE" sz="1800" dirty="0" err="1" smtClean="0">
                <a:latin typeface="Arial Black" panose="020B0A04020102020204" pitchFamily="34" charset="0"/>
              </a:rPr>
              <a:t>falta</a:t>
            </a:r>
            <a:r>
              <a:rPr lang="en-US" altLang="es-PE" sz="1800" dirty="0" smtClean="0">
                <a:latin typeface="Arial Black" panose="020B0A04020102020204" pitchFamily="34" charset="0"/>
              </a:rPr>
              <a:t> </a:t>
            </a:r>
            <a:r>
              <a:rPr lang="en-US" altLang="es-PE" sz="1800" dirty="0">
                <a:latin typeface="Arial Black" panose="020B0A04020102020204" pitchFamily="34" charset="0"/>
              </a:rPr>
              <a:t>de </a:t>
            </a:r>
            <a:r>
              <a:rPr lang="en-US" altLang="es-PE" sz="1800" dirty="0" err="1">
                <a:latin typeface="Arial Black" panose="020B0A04020102020204" pitchFamily="34" charset="0"/>
              </a:rPr>
              <a:t>acceso</a:t>
            </a:r>
            <a:r>
              <a:rPr lang="en-US" altLang="es-PE" sz="1800" dirty="0">
                <a:latin typeface="Arial Black" panose="020B0A04020102020204" pitchFamily="34" charset="0"/>
              </a:rPr>
              <a:t> </a:t>
            </a:r>
            <a:r>
              <a:rPr lang="en-US" altLang="es-PE" sz="1800" dirty="0" err="1">
                <a:latin typeface="Arial Black" panose="020B0A04020102020204" pitchFamily="34" charset="0"/>
              </a:rPr>
              <a:t>implica</a:t>
            </a:r>
            <a:r>
              <a:rPr lang="en-US" altLang="es-PE" sz="1800" dirty="0">
                <a:latin typeface="Arial Black" panose="020B0A04020102020204" pitchFamily="34" charset="0"/>
              </a:rPr>
              <a:t> </a:t>
            </a:r>
            <a:r>
              <a:rPr lang="en-US" altLang="es-PE" sz="1800" dirty="0" err="1">
                <a:latin typeface="Arial Black" panose="020B0A04020102020204" pitchFamily="34" charset="0"/>
              </a:rPr>
              <a:t>mortalidad</a:t>
            </a:r>
            <a:r>
              <a:rPr lang="en-US" altLang="es-PE" sz="1800" dirty="0">
                <a:latin typeface="Arial Black" panose="020B0A04020102020204" pitchFamily="34" charset="0"/>
              </a:rPr>
              <a:t> </a:t>
            </a:r>
            <a:r>
              <a:rPr lang="en-US" altLang="es-PE" sz="1800" dirty="0" err="1">
                <a:latin typeface="Arial Black" panose="020B0A04020102020204" pitchFamily="34" charset="0"/>
              </a:rPr>
              <a:t>por</a:t>
            </a:r>
            <a:r>
              <a:rPr lang="en-US" altLang="es-PE" sz="1800" dirty="0">
                <a:latin typeface="Arial Black" panose="020B0A04020102020204" pitchFamily="34" charset="0"/>
              </a:rPr>
              <a:t> </a:t>
            </a:r>
            <a:r>
              <a:rPr lang="en-US" altLang="es-PE" sz="1800" dirty="0" err="1">
                <a:latin typeface="Arial Black" panose="020B0A04020102020204" pitchFamily="34" charset="0"/>
              </a:rPr>
              <a:t>diarrea</a:t>
            </a:r>
            <a:r>
              <a:rPr lang="en-US" altLang="es-PE" sz="1800" dirty="0">
                <a:latin typeface="Arial Black" panose="020B0A04020102020204" pitchFamily="34" charset="0"/>
              </a:rPr>
              <a:t> y </a:t>
            </a:r>
            <a:r>
              <a:rPr lang="en-US" altLang="es-PE" sz="1800" dirty="0" err="1" smtClean="0">
                <a:latin typeface="Arial Black" panose="020B0A04020102020204" pitchFamily="34" charset="0"/>
              </a:rPr>
              <a:t>otras</a:t>
            </a:r>
            <a:r>
              <a:rPr lang="en-US" altLang="es-PE" sz="1800" dirty="0" smtClean="0">
                <a:latin typeface="Arial Black" panose="020B0A04020102020204" pitchFamily="34" charset="0"/>
              </a:rPr>
              <a:t> </a:t>
            </a:r>
          </a:p>
          <a:p>
            <a:pPr algn="just">
              <a:lnSpc>
                <a:spcPct val="130000"/>
              </a:lnSpc>
            </a:pPr>
            <a:endParaRPr lang="en-US" altLang="es-PE" sz="1800" dirty="0">
              <a:latin typeface="Arial Black" panose="020B0A0402010202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altLang="es-PE" sz="1800" dirty="0" smtClean="0">
                <a:latin typeface="Arial Black" panose="020B0A04020102020204" pitchFamily="34" charset="0"/>
              </a:rPr>
              <a:t>A </a:t>
            </a:r>
            <a:r>
              <a:rPr lang="en-US" altLang="es-PE" sz="1800" dirty="0" err="1">
                <a:latin typeface="Arial Black" panose="020B0A04020102020204" pitchFamily="34" charset="0"/>
              </a:rPr>
              <a:t>nivel</a:t>
            </a:r>
            <a:r>
              <a:rPr lang="en-US" altLang="es-PE" sz="1800" dirty="0">
                <a:latin typeface="Arial Black" panose="020B0A04020102020204" pitchFamily="34" charset="0"/>
              </a:rPr>
              <a:t> </a:t>
            </a:r>
            <a:r>
              <a:rPr lang="en-US" altLang="es-PE" sz="1800" dirty="0" err="1">
                <a:latin typeface="Arial Black" panose="020B0A04020102020204" pitchFamily="34" charset="0"/>
              </a:rPr>
              <a:t>mundial</a:t>
            </a:r>
            <a:r>
              <a:rPr lang="en-US" altLang="es-PE" sz="1800" dirty="0">
                <a:latin typeface="Arial Black" panose="020B0A04020102020204" pitchFamily="34" charset="0"/>
              </a:rPr>
              <a:t> 1,8 </a:t>
            </a:r>
            <a:r>
              <a:rPr lang="en-US" altLang="es-PE" sz="1800" dirty="0" err="1">
                <a:latin typeface="Arial Black" panose="020B0A04020102020204" pitchFamily="34" charset="0"/>
              </a:rPr>
              <a:t>millones</a:t>
            </a:r>
            <a:r>
              <a:rPr lang="en-US" altLang="es-PE" sz="1800" dirty="0">
                <a:latin typeface="Arial Black" panose="020B0A04020102020204" pitchFamily="34" charset="0"/>
              </a:rPr>
              <a:t> de </a:t>
            </a:r>
            <a:r>
              <a:rPr lang="en-US" altLang="es-PE" sz="1800" dirty="0" err="1">
                <a:latin typeface="Arial Black" panose="020B0A04020102020204" pitchFamily="34" charset="0"/>
              </a:rPr>
              <a:t>niños</a:t>
            </a:r>
            <a:r>
              <a:rPr lang="en-US" altLang="es-PE" sz="1800" dirty="0">
                <a:latin typeface="Arial Black" panose="020B0A04020102020204" pitchFamily="34" charset="0"/>
              </a:rPr>
              <a:t> </a:t>
            </a:r>
            <a:r>
              <a:rPr lang="en-US" altLang="es-PE" sz="1800" dirty="0" err="1">
                <a:latin typeface="Arial Black" panose="020B0A04020102020204" pitchFamily="34" charset="0"/>
              </a:rPr>
              <a:t>mueren</a:t>
            </a:r>
            <a:r>
              <a:rPr lang="en-US" altLang="es-PE" sz="1800" dirty="0">
                <a:latin typeface="Arial Black" panose="020B0A04020102020204" pitchFamily="34" charset="0"/>
              </a:rPr>
              <a:t> al </a:t>
            </a:r>
            <a:r>
              <a:rPr lang="en-US" altLang="es-PE" sz="1800" dirty="0" err="1">
                <a:latin typeface="Arial Black" panose="020B0A04020102020204" pitchFamily="34" charset="0"/>
              </a:rPr>
              <a:t>año</a:t>
            </a:r>
            <a:r>
              <a:rPr lang="en-US" altLang="es-PE" sz="1800" dirty="0">
                <a:latin typeface="Arial Black" panose="020B0A04020102020204" pitchFamily="34" charset="0"/>
              </a:rPr>
              <a:t>. </a:t>
            </a:r>
            <a:r>
              <a:rPr lang="en-US" altLang="es-PE" sz="1800" dirty="0" err="1">
                <a:latin typeface="Arial Black" panose="020B0A04020102020204" pitchFamily="34" charset="0"/>
              </a:rPr>
              <a:t>En</a:t>
            </a:r>
            <a:r>
              <a:rPr lang="en-US" altLang="es-PE" sz="1800" dirty="0">
                <a:latin typeface="Arial Black" panose="020B0A04020102020204" pitchFamily="34" charset="0"/>
              </a:rPr>
              <a:t> </a:t>
            </a:r>
            <a:r>
              <a:rPr lang="en-US" altLang="es-PE" sz="1800" dirty="0" err="1">
                <a:latin typeface="Arial Black" panose="020B0A04020102020204" pitchFamily="34" charset="0"/>
              </a:rPr>
              <a:t>América</a:t>
            </a:r>
            <a:r>
              <a:rPr lang="en-US" altLang="es-PE" sz="1800" dirty="0">
                <a:latin typeface="Arial Black" panose="020B0A04020102020204" pitchFamily="34" charset="0"/>
              </a:rPr>
              <a:t> Latina, </a:t>
            </a:r>
            <a:r>
              <a:rPr lang="en-US" altLang="es-PE" sz="1800" dirty="0" smtClean="0">
                <a:latin typeface="Arial Black" panose="020B0A04020102020204" pitchFamily="34" charset="0"/>
              </a:rPr>
              <a:t>el 4.9</a:t>
            </a:r>
            <a:r>
              <a:rPr lang="en-US" altLang="es-PE" sz="1800" dirty="0">
                <a:latin typeface="Arial Black" panose="020B0A04020102020204" pitchFamily="34" charset="0"/>
              </a:rPr>
              <a:t>% de </a:t>
            </a:r>
            <a:r>
              <a:rPr lang="en-US" altLang="es-PE" sz="1800" dirty="0" err="1">
                <a:latin typeface="Arial Black" panose="020B0A04020102020204" pitchFamily="34" charset="0"/>
              </a:rPr>
              <a:t>muertes</a:t>
            </a:r>
            <a:r>
              <a:rPr lang="en-US" altLang="es-PE" sz="1800" dirty="0">
                <a:latin typeface="Arial Black" panose="020B0A04020102020204" pitchFamily="34" charset="0"/>
              </a:rPr>
              <a:t> de </a:t>
            </a:r>
            <a:r>
              <a:rPr lang="en-US" altLang="es-PE" sz="1800" dirty="0" err="1">
                <a:latin typeface="Arial Black" panose="020B0A04020102020204" pitchFamily="34" charset="0"/>
              </a:rPr>
              <a:t>niños</a:t>
            </a:r>
            <a:r>
              <a:rPr lang="en-US" altLang="es-PE" sz="1800" dirty="0">
                <a:latin typeface="Arial Black" panose="020B0A04020102020204" pitchFamily="34" charset="0"/>
              </a:rPr>
              <a:t> de </a:t>
            </a:r>
            <a:r>
              <a:rPr lang="en-US" altLang="es-PE" sz="1800" dirty="0" err="1">
                <a:latin typeface="Arial Black" panose="020B0A04020102020204" pitchFamily="34" charset="0"/>
              </a:rPr>
              <a:t>menos</a:t>
            </a:r>
            <a:r>
              <a:rPr lang="en-US" altLang="es-PE" sz="1800" dirty="0">
                <a:latin typeface="Arial Black" panose="020B0A04020102020204" pitchFamily="34" charset="0"/>
              </a:rPr>
              <a:t> de 5 </a:t>
            </a:r>
            <a:r>
              <a:rPr lang="en-US" altLang="es-PE" sz="1800" dirty="0" err="1">
                <a:latin typeface="Arial Black" panose="020B0A04020102020204" pitchFamily="34" charset="0"/>
              </a:rPr>
              <a:t>años</a:t>
            </a:r>
            <a:r>
              <a:rPr lang="en-US" altLang="es-PE" sz="1800" dirty="0">
                <a:latin typeface="Arial Black" panose="020B0A04020102020204" pitchFamily="34" charset="0"/>
              </a:rPr>
              <a:t> </a:t>
            </a:r>
            <a:r>
              <a:rPr lang="en-US" altLang="es-PE" sz="1800" dirty="0" smtClean="0">
                <a:latin typeface="Arial Black" panose="020B0A04020102020204" pitchFamily="34" charset="0"/>
              </a:rPr>
              <a:t>se produce </a:t>
            </a:r>
            <a:r>
              <a:rPr lang="en-US" altLang="es-PE" sz="1800" dirty="0" err="1" smtClean="0">
                <a:latin typeface="Arial Black" panose="020B0A04020102020204" pitchFamily="34" charset="0"/>
              </a:rPr>
              <a:t>por</a:t>
            </a:r>
            <a:r>
              <a:rPr lang="en-US" altLang="es-PE" sz="1800" dirty="0" smtClean="0">
                <a:latin typeface="Arial Black" panose="020B0A04020102020204" pitchFamily="34" charset="0"/>
              </a:rPr>
              <a:t> </a:t>
            </a:r>
            <a:r>
              <a:rPr lang="en-US" altLang="es-PE" sz="1800" dirty="0" err="1">
                <a:latin typeface="Arial Black" panose="020B0A04020102020204" pitchFamily="34" charset="0"/>
              </a:rPr>
              <a:t>diarrea</a:t>
            </a:r>
            <a:r>
              <a:rPr lang="en-US" altLang="es-PE" sz="1800" dirty="0">
                <a:latin typeface="Arial Black" panose="020B0A04020102020204" pitchFamily="34" charset="0"/>
              </a:rPr>
              <a:t> </a:t>
            </a:r>
            <a:r>
              <a:rPr lang="en-US" altLang="es-PE" sz="1800" dirty="0" err="1">
                <a:latin typeface="Arial Black" panose="020B0A04020102020204" pitchFamily="34" charset="0"/>
              </a:rPr>
              <a:t>aguda</a:t>
            </a:r>
            <a:r>
              <a:rPr lang="en-US" altLang="es-PE" sz="1800" dirty="0">
                <a:latin typeface="Arial Black" panose="020B0A04020102020204" pitchFamily="34" charset="0"/>
              </a:rPr>
              <a:t>.</a:t>
            </a:r>
            <a:endParaRPr lang="es-PE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866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5800" y="1412776"/>
            <a:ext cx="7772400" cy="5445224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30000"/>
              </a:lnSpc>
            </a:pPr>
            <a:r>
              <a:rPr lang="en-US" altLang="es-PE" sz="1400" dirty="0" smtClean="0">
                <a:latin typeface="Arial Black" panose="020B0A04020102020204" pitchFamily="34" charset="0"/>
              </a:rPr>
              <a:t>La </a:t>
            </a:r>
            <a:r>
              <a:rPr lang="en-US" altLang="es-PE" sz="1400" dirty="0" err="1" smtClean="0">
                <a:latin typeface="Arial Black" panose="020B0A04020102020204" pitchFamily="34" charset="0"/>
              </a:rPr>
              <a:t>falta</a:t>
            </a:r>
            <a:r>
              <a:rPr lang="en-US" altLang="es-PE" sz="1400" dirty="0" smtClean="0">
                <a:latin typeface="Arial Black" panose="020B0A04020102020204" pitchFamily="34" charset="0"/>
              </a:rPr>
              <a:t> </a:t>
            </a:r>
            <a:r>
              <a:rPr lang="en-US" altLang="es-PE" sz="1400" dirty="0">
                <a:latin typeface="Arial Black" panose="020B0A04020102020204" pitchFamily="34" charset="0"/>
              </a:rPr>
              <a:t>de </a:t>
            </a:r>
            <a:r>
              <a:rPr lang="en-US" altLang="es-PE" sz="1400" dirty="0" err="1">
                <a:latin typeface="Arial Black" panose="020B0A04020102020204" pitchFamily="34" charset="0"/>
              </a:rPr>
              <a:t>acceso</a:t>
            </a:r>
            <a:r>
              <a:rPr lang="en-US" altLang="es-PE" sz="1400" dirty="0">
                <a:latin typeface="Arial Black" panose="020B0A04020102020204" pitchFamily="34" charset="0"/>
              </a:rPr>
              <a:t> </a:t>
            </a:r>
            <a:r>
              <a:rPr lang="en-US" altLang="es-PE" sz="1400" dirty="0" err="1">
                <a:latin typeface="Arial Black" panose="020B0A04020102020204" pitchFamily="34" charset="0"/>
              </a:rPr>
              <a:t>implica</a:t>
            </a:r>
            <a:r>
              <a:rPr lang="en-US" altLang="es-PE" sz="1400" dirty="0">
                <a:latin typeface="Arial Black" panose="020B0A04020102020204" pitchFamily="34" charset="0"/>
              </a:rPr>
              <a:t> </a:t>
            </a:r>
            <a:r>
              <a:rPr lang="en-US" altLang="es-PE" sz="1400" dirty="0" err="1">
                <a:latin typeface="Arial Black" panose="020B0A04020102020204" pitchFamily="34" charset="0"/>
              </a:rPr>
              <a:t>morbilidad</a:t>
            </a:r>
            <a:r>
              <a:rPr lang="en-US" altLang="es-PE" sz="1400" dirty="0">
                <a:latin typeface="Arial Black" panose="020B0A04020102020204" pitchFamily="34" charset="0"/>
              </a:rPr>
              <a:t>, (y </a:t>
            </a:r>
            <a:r>
              <a:rPr lang="en-US" altLang="es-PE" sz="1400" dirty="0" err="1">
                <a:latin typeface="Arial Black" panose="020B0A04020102020204" pitchFamily="34" charset="0"/>
              </a:rPr>
              <a:t>deficiencias</a:t>
            </a:r>
            <a:r>
              <a:rPr lang="en-US" altLang="es-PE" sz="1400" dirty="0">
                <a:latin typeface="Arial Black" panose="020B0A04020102020204" pitchFamily="34" charset="0"/>
              </a:rPr>
              <a:t> </a:t>
            </a:r>
            <a:r>
              <a:rPr lang="en-US" altLang="es-PE" sz="1400" dirty="0" err="1">
                <a:latin typeface="Arial Black" panose="020B0A04020102020204" pitchFamily="34" charset="0"/>
              </a:rPr>
              <a:t>alimentarias</a:t>
            </a:r>
            <a:r>
              <a:rPr lang="en-US" altLang="es-PE" sz="1400" dirty="0">
                <a:latin typeface="Arial Black" panose="020B0A04020102020204" pitchFamily="34" charset="0"/>
              </a:rPr>
              <a:t> y de </a:t>
            </a:r>
            <a:r>
              <a:rPr lang="en-US" altLang="es-PE" sz="1400" dirty="0" err="1">
                <a:latin typeface="Arial Black" panose="020B0A04020102020204" pitchFamily="34" charset="0"/>
              </a:rPr>
              <a:t>acceso</a:t>
            </a:r>
            <a:r>
              <a:rPr lang="en-US" altLang="es-PE" sz="1400" dirty="0">
                <a:latin typeface="Arial Black" panose="020B0A04020102020204" pitchFamily="34" charset="0"/>
              </a:rPr>
              <a:t> a </a:t>
            </a:r>
            <a:r>
              <a:rPr lang="en-US" altLang="es-PE" sz="1400" dirty="0" err="1">
                <a:latin typeface="Arial Black" panose="020B0A04020102020204" pitchFamily="34" charset="0"/>
              </a:rPr>
              <a:t>sistemas</a:t>
            </a:r>
            <a:r>
              <a:rPr lang="en-US" altLang="es-PE" sz="1400" dirty="0">
                <a:latin typeface="Arial Black" panose="020B0A04020102020204" pitchFamily="34" charset="0"/>
              </a:rPr>
              <a:t> de </a:t>
            </a:r>
            <a:r>
              <a:rPr lang="en-US" altLang="es-PE" sz="1400" dirty="0" err="1">
                <a:latin typeface="Arial Black" panose="020B0A04020102020204" pitchFamily="34" charset="0"/>
              </a:rPr>
              <a:t>salud</a:t>
            </a:r>
            <a:r>
              <a:rPr lang="en-US" altLang="es-PE" sz="1400" dirty="0">
                <a:latin typeface="Arial Black" panose="020B0A04020102020204" pitchFamily="34" charset="0"/>
              </a:rPr>
              <a:t>),  </a:t>
            </a:r>
            <a:r>
              <a:rPr lang="en-US" altLang="es-PE" sz="1400" dirty="0" err="1" smtClean="0">
                <a:latin typeface="Arial Black" panose="020B0A04020102020204" pitchFamily="34" charset="0"/>
              </a:rPr>
              <a:t>además</a:t>
            </a:r>
            <a:r>
              <a:rPr lang="en-US" altLang="es-PE" sz="1400" dirty="0" smtClean="0">
                <a:latin typeface="Arial Black" panose="020B0A04020102020204" pitchFamily="34" charset="0"/>
              </a:rPr>
              <a:t> de </a:t>
            </a:r>
            <a:r>
              <a:rPr lang="en-US" altLang="es-PE" sz="1400" dirty="0" err="1" smtClean="0">
                <a:latin typeface="Arial Black" panose="020B0A04020102020204" pitchFamily="34" charset="0"/>
              </a:rPr>
              <a:t>afectar</a:t>
            </a:r>
            <a:r>
              <a:rPr lang="en-US" altLang="es-PE" sz="1400" dirty="0" smtClean="0">
                <a:latin typeface="Arial Black" panose="020B0A04020102020204" pitchFamily="34" charset="0"/>
              </a:rPr>
              <a:t> la </a:t>
            </a:r>
            <a:r>
              <a:rPr lang="en-US" altLang="es-PE" sz="1400" dirty="0" err="1" smtClean="0">
                <a:latin typeface="Arial Black" panose="020B0A04020102020204" pitchFamily="34" charset="0"/>
              </a:rPr>
              <a:t>capacidad</a:t>
            </a:r>
            <a:r>
              <a:rPr lang="en-US" altLang="es-PE" sz="1400" dirty="0" smtClean="0">
                <a:latin typeface="Arial Black" panose="020B0A04020102020204" pitchFamily="34" charset="0"/>
              </a:rPr>
              <a:t> </a:t>
            </a:r>
            <a:r>
              <a:rPr lang="en-US" altLang="es-PE" sz="1400" dirty="0">
                <a:latin typeface="Arial Black" panose="020B0A04020102020204" pitchFamily="34" charset="0"/>
              </a:rPr>
              <a:t>de </a:t>
            </a:r>
            <a:r>
              <a:rPr lang="en-US" altLang="es-PE" sz="1400" dirty="0" err="1">
                <a:latin typeface="Arial Black" panose="020B0A04020102020204" pitchFamily="34" charset="0"/>
              </a:rPr>
              <a:t>trabajo</a:t>
            </a:r>
            <a:r>
              <a:rPr lang="en-US" altLang="es-PE" sz="1400" dirty="0">
                <a:latin typeface="Arial Black" panose="020B0A04020102020204" pitchFamily="34" charset="0"/>
              </a:rPr>
              <a:t> e </a:t>
            </a:r>
            <a:r>
              <a:rPr lang="en-US" altLang="es-PE" sz="1400" dirty="0" err="1" smtClean="0">
                <a:latin typeface="Arial Black" panose="020B0A04020102020204" pitchFamily="34" charset="0"/>
              </a:rPr>
              <a:t>ingresos</a:t>
            </a:r>
            <a:r>
              <a:rPr lang="en-US" altLang="es-PE" sz="1400" dirty="0" smtClean="0">
                <a:latin typeface="Arial Black" panose="020B0A04020102020204" pitchFamily="34" charset="0"/>
              </a:rPr>
              <a:t> de </a:t>
            </a:r>
            <a:r>
              <a:rPr lang="en-US" altLang="es-PE" sz="1400" dirty="0" err="1" smtClean="0">
                <a:latin typeface="Arial Black" panose="020B0A04020102020204" pitchFamily="34" charset="0"/>
              </a:rPr>
              <a:t>las</a:t>
            </a:r>
            <a:r>
              <a:rPr lang="en-US" altLang="es-PE" sz="1400" dirty="0" smtClean="0">
                <a:latin typeface="Arial Black" panose="020B0A04020102020204" pitchFamily="34" charset="0"/>
              </a:rPr>
              <a:t> personas</a:t>
            </a:r>
          </a:p>
          <a:p>
            <a:pPr algn="just">
              <a:lnSpc>
                <a:spcPct val="130000"/>
              </a:lnSpc>
            </a:pPr>
            <a:endParaRPr lang="en-US" altLang="es-PE" sz="1400" dirty="0">
              <a:latin typeface="Arial Black" panose="020B0A0402010202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altLang="es-PE" sz="1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Impone</a:t>
            </a:r>
            <a:r>
              <a:rPr lang="en-US" altLang="es-PE" sz="1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un </a:t>
            </a:r>
            <a:r>
              <a:rPr lang="en-US" altLang="es-PE" sz="1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contexto</a:t>
            </a:r>
            <a:r>
              <a:rPr lang="en-US" altLang="es-PE" sz="1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de </a:t>
            </a:r>
            <a:r>
              <a:rPr lang="en-US" altLang="es-PE" sz="1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menor</a:t>
            </a:r>
            <a:r>
              <a:rPr lang="en-US" altLang="es-PE" sz="1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productividad</a:t>
            </a:r>
            <a:r>
              <a:rPr lang="en-US" altLang="es-PE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por</a:t>
            </a:r>
            <a:r>
              <a:rPr lang="en-US" altLang="es-PE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mala </a:t>
            </a:r>
            <a:r>
              <a:rPr lang="en-US" altLang="es-PE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salud</a:t>
            </a:r>
            <a:r>
              <a:rPr lang="en-US" altLang="es-PE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y </a:t>
            </a:r>
            <a:r>
              <a:rPr lang="en-US" altLang="es-PE" sz="1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conforma</a:t>
            </a:r>
            <a:r>
              <a:rPr lang="en-US" altLang="es-PE" sz="1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un </a:t>
            </a:r>
            <a:r>
              <a:rPr lang="en-US" altLang="es-PE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circulo</a:t>
            </a:r>
            <a:r>
              <a:rPr lang="en-US" altLang="es-PE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vicioso</a:t>
            </a:r>
            <a:endParaRPr lang="en-US" altLang="es-PE" sz="1400" dirty="0">
              <a:solidFill>
                <a:schemeClr val="accent6">
                  <a:lumMod val="60000"/>
                  <a:lumOff val="40000"/>
                </a:schemeClr>
              </a:solidFill>
              <a:latin typeface="Arial Black" panose="020B0A04020102020204" pitchFamily="34" charset="0"/>
            </a:endParaRPr>
          </a:p>
          <a:p>
            <a:pPr algn="just">
              <a:lnSpc>
                <a:spcPct val="130000"/>
              </a:lnSpc>
            </a:pPr>
            <a:endParaRPr lang="en-US" altLang="es-PE" sz="1400" dirty="0" smtClean="0">
              <a:latin typeface="Arial Black" panose="020B0A0402010202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altLang="es-PE" sz="1400" dirty="0" smtClean="0">
                <a:latin typeface="Arial Black" panose="020B0A04020102020204" pitchFamily="34" charset="0"/>
              </a:rPr>
              <a:t>El </a:t>
            </a:r>
            <a:r>
              <a:rPr lang="en-US" altLang="es-PE" sz="1400" dirty="0" err="1" smtClean="0">
                <a:latin typeface="Arial Black" panose="020B0A04020102020204" pitchFamily="34" charset="0"/>
              </a:rPr>
              <a:t>impacto</a:t>
            </a:r>
            <a:r>
              <a:rPr lang="en-US" altLang="es-PE" sz="1400" dirty="0" smtClean="0">
                <a:latin typeface="Arial Black" panose="020B0A04020102020204" pitchFamily="34" charset="0"/>
              </a:rPr>
              <a:t> de </a:t>
            </a:r>
            <a:r>
              <a:rPr lang="en-US" altLang="es-PE" sz="1400" dirty="0" err="1" smtClean="0">
                <a:latin typeface="Arial Black" panose="020B0A04020102020204" pitchFamily="34" charset="0"/>
              </a:rPr>
              <a:t>ésto</a:t>
            </a:r>
            <a:r>
              <a:rPr lang="en-US" altLang="es-PE" sz="1400" dirty="0" smtClean="0">
                <a:latin typeface="Arial Black" panose="020B0A04020102020204" pitchFamily="34" charset="0"/>
              </a:rPr>
              <a:t> se </a:t>
            </a:r>
            <a:r>
              <a:rPr lang="en-US" altLang="es-PE" sz="1400" dirty="0" err="1">
                <a:latin typeface="Arial Black" panose="020B0A04020102020204" pitchFamily="34" charset="0"/>
              </a:rPr>
              <a:t>perpetúa</a:t>
            </a:r>
            <a:r>
              <a:rPr lang="en-US" altLang="es-PE" sz="1400" dirty="0">
                <a:latin typeface="Arial Black" panose="020B0A04020102020204" pitchFamily="34" charset="0"/>
              </a:rPr>
              <a:t> a largo </a:t>
            </a:r>
            <a:r>
              <a:rPr lang="en-US" altLang="es-PE" sz="1400" dirty="0" err="1">
                <a:latin typeface="Arial Black" panose="020B0A04020102020204" pitchFamily="34" charset="0"/>
              </a:rPr>
              <a:t>plazo</a:t>
            </a:r>
            <a:r>
              <a:rPr lang="en-US" altLang="es-PE" sz="1400" dirty="0">
                <a:latin typeface="Arial Black" panose="020B0A04020102020204" pitchFamily="34" charset="0"/>
              </a:rPr>
              <a:t> </a:t>
            </a:r>
            <a:r>
              <a:rPr lang="en-US" altLang="es-PE" sz="1400" dirty="0" err="1">
                <a:latin typeface="Arial Black" panose="020B0A04020102020204" pitchFamily="34" charset="0"/>
              </a:rPr>
              <a:t>cuando</a:t>
            </a:r>
            <a:r>
              <a:rPr lang="en-US" altLang="es-PE" sz="1400" dirty="0">
                <a:latin typeface="Arial Black" panose="020B0A04020102020204" pitchFamily="34" charset="0"/>
              </a:rPr>
              <a:t> </a:t>
            </a:r>
            <a:r>
              <a:rPr lang="en-US" altLang="es-PE" sz="1400" dirty="0" smtClean="0">
                <a:latin typeface="Arial Black" panose="020B0A04020102020204" pitchFamily="34" charset="0"/>
              </a:rPr>
              <a:t>los </a:t>
            </a:r>
            <a:r>
              <a:rPr lang="en-US" altLang="es-PE" sz="1400" dirty="0" err="1" smtClean="0">
                <a:latin typeface="Arial Black" panose="020B0A04020102020204" pitchFamily="34" charset="0"/>
              </a:rPr>
              <a:t>niños</a:t>
            </a:r>
            <a:r>
              <a:rPr lang="en-US" altLang="es-PE" sz="1400" dirty="0" smtClean="0">
                <a:latin typeface="Arial Black" panose="020B0A04020102020204" pitchFamily="34" charset="0"/>
              </a:rPr>
              <a:t> </a:t>
            </a:r>
            <a:r>
              <a:rPr lang="en-US" altLang="es-PE" sz="1400" dirty="0">
                <a:latin typeface="Arial Black" panose="020B0A04020102020204" pitchFamily="34" charset="0"/>
              </a:rPr>
              <a:t>no </a:t>
            </a:r>
            <a:r>
              <a:rPr lang="en-US" altLang="es-PE" sz="1400" dirty="0" err="1">
                <a:latin typeface="Arial Black" panose="020B0A04020102020204" pitchFamily="34" charset="0"/>
              </a:rPr>
              <a:t>pueden</a:t>
            </a:r>
            <a:r>
              <a:rPr lang="en-US" altLang="es-PE" sz="1400" dirty="0">
                <a:latin typeface="Arial Black" panose="020B0A04020102020204" pitchFamily="34" charset="0"/>
              </a:rPr>
              <a:t> </a:t>
            </a:r>
            <a:r>
              <a:rPr lang="en-US" altLang="es-PE" sz="1400" dirty="0" err="1">
                <a:latin typeface="Arial Black" panose="020B0A04020102020204" pitchFamily="34" charset="0"/>
              </a:rPr>
              <a:t>asistir</a:t>
            </a:r>
            <a:r>
              <a:rPr lang="en-US" altLang="es-PE" sz="1400" dirty="0">
                <a:latin typeface="Arial Black" panose="020B0A04020102020204" pitchFamily="34" charset="0"/>
              </a:rPr>
              <a:t> a la </a:t>
            </a:r>
            <a:r>
              <a:rPr lang="en-US" altLang="es-PE" sz="1400" dirty="0" err="1" smtClean="0">
                <a:latin typeface="Arial Black" panose="020B0A04020102020204" pitchFamily="34" charset="0"/>
              </a:rPr>
              <a:t>escuela</a:t>
            </a:r>
            <a:r>
              <a:rPr lang="en-US" altLang="es-PE" sz="1400" dirty="0" smtClean="0">
                <a:latin typeface="Arial Black" panose="020B0A04020102020204" pitchFamily="34" charset="0"/>
              </a:rPr>
              <a:t> </a:t>
            </a:r>
            <a:r>
              <a:rPr lang="en-US" altLang="es-PE" sz="1400" dirty="0">
                <a:latin typeface="Arial Black" panose="020B0A04020102020204" pitchFamily="34" charset="0"/>
              </a:rPr>
              <a:t>o </a:t>
            </a:r>
            <a:r>
              <a:rPr lang="en-US" altLang="es-PE" sz="1400" dirty="0" err="1">
                <a:latin typeface="Arial Black" panose="020B0A04020102020204" pitchFamily="34" charset="0"/>
              </a:rPr>
              <a:t>rinden</a:t>
            </a:r>
            <a:r>
              <a:rPr lang="en-US" altLang="es-PE" sz="1400" dirty="0">
                <a:latin typeface="Arial Black" panose="020B0A04020102020204" pitchFamily="34" charset="0"/>
              </a:rPr>
              <a:t> </a:t>
            </a:r>
            <a:r>
              <a:rPr lang="en-US" altLang="es-PE" sz="1400" dirty="0" err="1">
                <a:latin typeface="Arial Black" panose="020B0A04020102020204" pitchFamily="34" charset="0"/>
              </a:rPr>
              <a:t>menos</a:t>
            </a:r>
            <a:r>
              <a:rPr lang="en-US" altLang="es-PE" sz="1400" dirty="0">
                <a:latin typeface="Arial Black" panose="020B0A04020102020204" pitchFamily="34" charset="0"/>
              </a:rPr>
              <a:t> </a:t>
            </a:r>
            <a:r>
              <a:rPr lang="en-US" altLang="es-PE" sz="1400" dirty="0" err="1">
                <a:latin typeface="Arial Black" panose="020B0A04020102020204" pitchFamily="34" charset="0"/>
              </a:rPr>
              <a:t>por</a:t>
            </a:r>
            <a:r>
              <a:rPr lang="en-US" altLang="es-PE" sz="1400" dirty="0">
                <a:latin typeface="Arial Black" panose="020B0A04020102020204" pitchFamily="34" charset="0"/>
              </a:rPr>
              <a:t> </a:t>
            </a:r>
            <a:r>
              <a:rPr lang="en-US" altLang="es-PE" sz="1400" dirty="0" err="1">
                <a:latin typeface="Arial Black" panose="020B0A04020102020204" pitchFamily="34" charset="0"/>
              </a:rPr>
              <a:t>inadecuadas</a:t>
            </a:r>
            <a:r>
              <a:rPr lang="en-US" altLang="es-PE" sz="1400" dirty="0">
                <a:latin typeface="Arial Black" panose="020B0A04020102020204" pitchFamily="34" charset="0"/>
              </a:rPr>
              <a:t> </a:t>
            </a:r>
            <a:r>
              <a:rPr lang="en-US" altLang="es-PE" sz="1400" dirty="0" err="1">
                <a:latin typeface="Arial Black" panose="020B0A04020102020204" pitchFamily="34" charset="0"/>
              </a:rPr>
              <a:t>condiciones</a:t>
            </a:r>
            <a:r>
              <a:rPr lang="en-US" altLang="es-PE" sz="1400" dirty="0">
                <a:latin typeface="Arial Black" panose="020B0A04020102020204" pitchFamily="34" charset="0"/>
              </a:rPr>
              <a:t> de </a:t>
            </a:r>
            <a:r>
              <a:rPr lang="en-US" altLang="es-PE" sz="1400" dirty="0" err="1">
                <a:latin typeface="Arial Black" panose="020B0A04020102020204" pitchFamily="34" charset="0"/>
              </a:rPr>
              <a:t>salud</a:t>
            </a:r>
            <a:r>
              <a:rPr lang="en-US" altLang="es-PE" sz="1400" dirty="0">
                <a:latin typeface="Arial Black" panose="020B0A04020102020204" pitchFamily="34" charset="0"/>
              </a:rPr>
              <a:t>.</a:t>
            </a:r>
          </a:p>
          <a:p>
            <a:pPr algn="just">
              <a:lnSpc>
                <a:spcPct val="130000"/>
              </a:lnSpc>
            </a:pPr>
            <a:endParaRPr lang="en-US" altLang="es-PE" sz="1400" dirty="0" smtClean="0">
              <a:latin typeface="Arial Black" panose="020B0A0402010202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altLang="es-PE" sz="1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Esta</a:t>
            </a:r>
            <a:r>
              <a:rPr lang="en-US" altLang="es-PE" sz="1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situación</a:t>
            </a:r>
            <a:r>
              <a:rPr lang="en-US" altLang="es-PE" sz="1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400" dirty="0" err="1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afecta</a:t>
            </a:r>
            <a:r>
              <a:rPr lang="en-US" altLang="es-PE" sz="14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especialmente</a:t>
            </a:r>
            <a:r>
              <a:rPr lang="en-US" altLang="es-PE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a </a:t>
            </a:r>
            <a:r>
              <a:rPr lang="en-US" altLang="es-PE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mujeres</a:t>
            </a:r>
            <a:r>
              <a:rPr lang="en-US" altLang="es-PE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y </a:t>
            </a:r>
            <a:r>
              <a:rPr lang="en-US" altLang="es-PE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niños</a:t>
            </a:r>
            <a:r>
              <a:rPr lang="en-US" altLang="es-PE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que</a:t>
            </a:r>
            <a:r>
              <a:rPr lang="en-US" altLang="es-PE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, </a:t>
            </a:r>
            <a:r>
              <a:rPr lang="en-US" altLang="es-PE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en</a:t>
            </a:r>
            <a:r>
              <a:rPr lang="en-US" altLang="es-PE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áreas</a:t>
            </a:r>
            <a:r>
              <a:rPr lang="en-US" altLang="es-PE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rurales</a:t>
            </a:r>
            <a:r>
              <a:rPr lang="en-US" altLang="es-PE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, </a:t>
            </a:r>
            <a:r>
              <a:rPr lang="en-US" altLang="es-PE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dedican</a:t>
            </a:r>
            <a:r>
              <a:rPr lang="en-US" altLang="es-PE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altLang="es-PE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tiempo</a:t>
            </a:r>
            <a:r>
              <a:rPr lang="en-US" altLang="es-PE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y </a:t>
            </a:r>
            <a:r>
              <a:rPr lang="en-US" altLang="es-PE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esfuerzo</a:t>
            </a:r>
            <a:r>
              <a:rPr lang="en-US" altLang="es-PE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al </a:t>
            </a:r>
            <a:r>
              <a:rPr lang="en-US" altLang="es-PE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acarreo</a:t>
            </a:r>
            <a:r>
              <a:rPr lang="en-US" altLang="es-PE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 de </a:t>
            </a:r>
            <a:r>
              <a:rPr lang="en-US" altLang="es-PE" sz="1400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agua</a:t>
            </a:r>
            <a:r>
              <a:rPr lang="en-US" altLang="es-PE" sz="14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rPr>
              <a:t>.</a:t>
            </a:r>
          </a:p>
          <a:p>
            <a:pPr algn="just">
              <a:lnSpc>
                <a:spcPct val="130000"/>
              </a:lnSpc>
            </a:pPr>
            <a:endParaRPr lang="en-US" altLang="es-PE" sz="1400" dirty="0" smtClean="0">
              <a:latin typeface="Arial Black" panose="020B0A04020102020204" pitchFamily="34" charset="0"/>
            </a:endParaRPr>
          </a:p>
          <a:p>
            <a:pPr algn="just">
              <a:lnSpc>
                <a:spcPct val="130000"/>
              </a:lnSpc>
            </a:pPr>
            <a:r>
              <a:rPr lang="en-US" altLang="es-PE" sz="1400" dirty="0" smtClean="0">
                <a:latin typeface="Arial Black" panose="020B0A04020102020204" pitchFamily="34" charset="0"/>
              </a:rPr>
              <a:t>Los </a:t>
            </a:r>
            <a:r>
              <a:rPr lang="en-US" altLang="es-PE" sz="1400" dirty="0" err="1">
                <a:latin typeface="Arial Black" panose="020B0A04020102020204" pitchFamily="34" charset="0"/>
              </a:rPr>
              <a:t>costos</a:t>
            </a:r>
            <a:r>
              <a:rPr lang="en-US" altLang="es-PE" sz="1400" dirty="0">
                <a:latin typeface="Arial Black" panose="020B0A04020102020204" pitchFamily="34" charset="0"/>
              </a:rPr>
              <a:t> de </a:t>
            </a:r>
            <a:r>
              <a:rPr lang="en-US" altLang="es-PE" sz="1400" dirty="0" err="1">
                <a:latin typeface="Arial Black" panose="020B0A04020102020204" pitchFamily="34" charset="0"/>
              </a:rPr>
              <a:t>abastecimiento</a:t>
            </a:r>
            <a:r>
              <a:rPr lang="en-US" altLang="es-PE" sz="1400" dirty="0">
                <a:latin typeface="Arial Black" panose="020B0A04020102020204" pitchFamily="34" charset="0"/>
              </a:rPr>
              <a:t> de </a:t>
            </a:r>
            <a:r>
              <a:rPr lang="en-US" altLang="es-PE" sz="1400" dirty="0" err="1">
                <a:latin typeface="Arial Black" panose="020B0A04020102020204" pitchFamily="34" charset="0"/>
              </a:rPr>
              <a:t>fuentes</a:t>
            </a:r>
            <a:r>
              <a:rPr lang="en-US" altLang="es-PE" sz="1400" dirty="0">
                <a:latin typeface="Arial Black" panose="020B0A04020102020204" pitchFamily="34" charset="0"/>
              </a:rPr>
              <a:t> </a:t>
            </a:r>
            <a:r>
              <a:rPr lang="en-US" altLang="es-PE" sz="1400" dirty="0" err="1">
                <a:latin typeface="Arial Black" panose="020B0A04020102020204" pitchFamily="34" charset="0"/>
              </a:rPr>
              <a:t>alternativas</a:t>
            </a:r>
            <a:r>
              <a:rPr lang="en-US" altLang="es-PE" sz="1400" dirty="0">
                <a:latin typeface="Arial Black" panose="020B0A04020102020204" pitchFamily="34" charset="0"/>
              </a:rPr>
              <a:t> (</a:t>
            </a:r>
            <a:r>
              <a:rPr lang="en-US" altLang="es-PE" sz="1400" dirty="0" err="1">
                <a:latin typeface="Arial Black" panose="020B0A04020102020204" pitchFamily="34" charset="0"/>
              </a:rPr>
              <a:t>pozos</a:t>
            </a:r>
            <a:r>
              <a:rPr lang="en-US" altLang="es-PE" sz="1400" dirty="0">
                <a:latin typeface="Arial Black" panose="020B0A04020102020204" pitchFamily="34" charset="0"/>
              </a:rPr>
              <a:t>, </a:t>
            </a:r>
            <a:r>
              <a:rPr lang="en-US" altLang="es-PE" sz="1400" dirty="0" err="1">
                <a:latin typeface="Arial Black" panose="020B0A04020102020204" pitchFamily="34" charset="0"/>
              </a:rPr>
              <a:t>compra</a:t>
            </a:r>
            <a:r>
              <a:rPr lang="en-US" altLang="es-PE" sz="1400" dirty="0">
                <a:latin typeface="Arial Black" panose="020B0A04020102020204" pitchFamily="34" charset="0"/>
              </a:rPr>
              <a:t> de </a:t>
            </a:r>
            <a:r>
              <a:rPr lang="en-US" altLang="es-PE" sz="1400" dirty="0" err="1">
                <a:latin typeface="Arial Black" panose="020B0A04020102020204" pitchFamily="34" charset="0"/>
              </a:rPr>
              <a:t>camiones</a:t>
            </a:r>
            <a:r>
              <a:rPr lang="en-US" altLang="es-PE" sz="1400" dirty="0">
                <a:latin typeface="Arial Black" panose="020B0A04020102020204" pitchFamily="34" charset="0"/>
              </a:rPr>
              <a:t>, </a:t>
            </a:r>
            <a:r>
              <a:rPr lang="en-US" altLang="es-PE" sz="1400" dirty="0" err="1">
                <a:latin typeface="Arial Black" panose="020B0A04020102020204" pitchFamily="34" charset="0"/>
              </a:rPr>
              <a:t>agua</a:t>
            </a:r>
            <a:r>
              <a:rPr lang="en-US" altLang="es-PE" sz="1400" dirty="0">
                <a:latin typeface="Arial Black" panose="020B0A04020102020204" pitchFamily="34" charset="0"/>
              </a:rPr>
              <a:t> </a:t>
            </a:r>
            <a:r>
              <a:rPr lang="en-US" altLang="es-PE" sz="1400" dirty="0" err="1">
                <a:latin typeface="Arial Black" panose="020B0A04020102020204" pitchFamily="34" charset="0"/>
              </a:rPr>
              <a:t>embotellada</a:t>
            </a:r>
            <a:r>
              <a:rPr lang="en-US" altLang="es-PE" sz="1400" dirty="0">
                <a:latin typeface="Arial Black" panose="020B0A04020102020204" pitchFamily="34" charset="0"/>
              </a:rPr>
              <a:t>, etc.) </a:t>
            </a:r>
            <a:r>
              <a:rPr lang="en-US" altLang="es-PE" sz="1400" dirty="0" smtClean="0">
                <a:latin typeface="Arial Black" panose="020B0A04020102020204" pitchFamily="34" charset="0"/>
              </a:rPr>
              <a:t>son </a:t>
            </a:r>
            <a:r>
              <a:rPr lang="en-US" altLang="es-PE" sz="1400" dirty="0" err="1" smtClean="0">
                <a:latin typeface="Arial Black" panose="020B0A04020102020204" pitchFamily="34" charset="0"/>
              </a:rPr>
              <a:t>más</a:t>
            </a:r>
            <a:r>
              <a:rPr lang="en-US" altLang="es-PE" sz="1400" dirty="0" smtClean="0">
                <a:latin typeface="Arial Black" panose="020B0A04020102020204" pitchFamily="34" charset="0"/>
              </a:rPr>
              <a:t> </a:t>
            </a:r>
            <a:r>
              <a:rPr lang="en-US" altLang="es-PE" sz="1400" dirty="0" err="1" smtClean="0">
                <a:latin typeface="Arial Black" panose="020B0A04020102020204" pitchFamily="34" charset="0"/>
              </a:rPr>
              <a:t>costosos</a:t>
            </a:r>
            <a:r>
              <a:rPr lang="en-US" altLang="es-PE" sz="1400" dirty="0" smtClean="0">
                <a:latin typeface="Arial Black" panose="020B0A04020102020204" pitchFamily="34" charset="0"/>
              </a:rPr>
              <a:t> para los </a:t>
            </a:r>
            <a:r>
              <a:rPr lang="en-US" altLang="es-PE" sz="1400" dirty="0" err="1" smtClean="0">
                <a:latin typeface="Arial Black" panose="020B0A04020102020204" pitchFamily="34" charset="0"/>
              </a:rPr>
              <a:t>pobres</a:t>
            </a:r>
            <a:r>
              <a:rPr lang="en-US" altLang="es-PE" sz="1400" dirty="0" smtClean="0">
                <a:latin typeface="Arial Black" panose="020B0A04020102020204" pitchFamily="34" charset="0"/>
              </a:rPr>
              <a:t> y </a:t>
            </a:r>
            <a:r>
              <a:rPr lang="en-US" altLang="es-PE" sz="1400" dirty="0" err="1" smtClean="0">
                <a:latin typeface="Arial Black" panose="020B0A04020102020204" pitchFamily="34" charset="0"/>
              </a:rPr>
              <a:t>reducen</a:t>
            </a:r>
            <a:r>
              <a:rPr lang="en-US" altLang="es-PE" sz="1400" dirty="0" smtClean="0">
                <a:latin typeface="Arial Black" panose="020B0A04020102020204" pitchFamily="34" charset="0"/>
              </a:rPr>
              <a:t> el </a:t>
            </a:r>
            <a:r>
              <a:rPr lang="en-US" altLang="es-PE" sz="1400" dirty="0" err="1" smtClean="0">
                <a:latin typeface="Arial Black" panose="020B0A04020102020204" pitchFamily="34" charset="0"/>
              </a:rPr>
              <a:t>presupuesto</a:t>
            </a:r>
            <a:r>
              <a:rPr lang="en-US" altLang="es-PE" sz="1400" dirty="0" smtClean="0">
                <a:latin typeface="Arial Black" panose="020B0A04020102020204" pitchFamily="34" charset="0"/>
              </a:rPr>
              <a:t> familiar </a:t>
            </a:r>
            <a:r>
              <a:rPr lang="en-US" altLang="es-PE" sz="1400" dirty="0" err="1" smtClean="0">
                <a:latin typeface="Arial Black" panose="020B0A04020102020204" pitchFamily="34" charset="0"/>
              </a:rPr>
              <a:t>que</a:t>
            </a:r>
            <a:r>
              <a:rPr lang="en-US" altLang="es-PE" sz="1400" dirty="0" smtClean="0">
                <a:latin typeface="Arial Black" panose="020B0A04020102020204" pitchFamily="34" charset="0"/>
              </a:rPr>
              <a:t> </a:t>
            </a:r>
            <a:r>
              <a:rPr lang="en-US" altLang="es-PE" sz="1400" dirty="0" err="1" smtClean="0">
                <a:latin typeface="Arial Black" panose="020B0A04020102020204" pitchFamily="34" charset="0"/>
              </a:rPr>
              <a:t>debería</a:t>
            </a:r>
            <a:r>
              <a:rPr lang="en-US" altLang="es-PE" sz="1400" dirty="0" smtClean="0">
                <a:latin typeface="Arial Black" panose="020B0A04020102020204" pitchFamily="34" charset="0"/>
              </a:rPr>
              <a:t> </a:t>
            </a:r>
            <a:r>
              <a:rPr lang="en-US" altLang="es-PE" sz="1400" dirty="0" err="1" smtClean="0">
                <a:latin typeface="Arial Black" panose="020B0A04020102020204" pitchFamily="34" charset="0"/>
              </a:rPr>
              <a:t>enfocarse</a:t>
            </a:r>
            <a:r>
              <a:rPr lang="en-US" altLang="es-PE" sz="1400" dirty="0" smtClean="0">
                <a:latin typeface="Arial Black" panose="020B0A04020102020204" pitchFamily="34" charset="0"/>
              </a:rPr>
              <a:t> </a:t>
            </a:r>
            <a:r>
              <a:rPr lang="en-US" altLang="es-PE" sz="1400" dirty="0" err="1" smtClean="0">
                <a:latin typeface="Arial Black" panose="020B0A04020102020204" pitchFamily="34" charset="0"/>
              </a:rPr>
              <a:t>en</a:t>
            </a:r>
            <a:r>
              <a:rPr lang="en-US" altLang="es-PE" sz="1400" dirty="0" smtClean="0">
                <a:latin typeface="Arial Black" panose="020B0A04020102020204" pitchFamily="34" charset="0"/>
              </a:rPr>
              <a:t> </a:t>
            </a:r>
            <a:r>
              <a:rPr lang="en-US" altLang="es-PE" sz="1400" dirty="0" err="1" smtClean="0">
                <a:latin typeface="Arial Black" panose="020B0A04020102020204" pitchFamily="34" charset="0"/>
              </a:rPr>
              <a:t>atender</a:t>
            </a:r>
            <a:r>
              <a:rPr lang="en-US" altLang="es-PE" sz="1400" dirty="0" smtClean="0">
                <a:latin typeface="Arial Black" panose="020B0A04020102020204" pitchFamily="34" charset="0"/>
              </a:rPr>
              <a:t> </a:t>
            </a:r>
            <a:r>
              <a:rPr lang="en-US" altLang="es-PE" sz="1400" dirty="0" err="1" smtClean="0">
                <a:latin typeface="Arial Black" panose="020B0A04020102020204" pitchFamily="34" charset="0"/>
              </a:rPr>
              <a:t>otras</a:t>
            </a:r>
            <a:r>
              <a:rPr lang="en-US" altLang="es-PE" sz="1400" dirty="0" smtClean="0">
                <a:latin typeface="Arial Black" panose="020B0A04020102020204" pitchFamily="34" charset="0"/>
              </a:rPr>
              <a:t> </a:t>
            </a:r>
            <a:r>
              <a:rPr lang="en-US" altLang="es-PE" sz="1400" dirty="0" err="1" smtClean="0">
                <a:latin typeface="Arial Black" panose="020B0A04020102020204" pitchFamily="34" charset="0"/>
              </a:rPr>
              <a:t>necesidades</a:t>
            </a:r>
            <a:r>
              <a:rPr lang="en-US" altLang="es-PE" sz="1400" dirty="0" smtClean="0">
                <a:latin typeface="Arial Black" panose="020B0A04020102020204" pitchFamily="34" charset="0"/>
              </a:rPr>
              <a:t> </a:t>
            </a:r>
            <a:r>
              <a:rPr lang="en-US" altLang="es-PE" sz="1400" dirty="0" err="1" smtClean="0">
                <a:latin typeface="Arial Black" panose="020B0A04020102020204" pitchFamily="34" charset="0"/>
              </a:rPr>
              <a:t>básicas</a:t>
            </a:r>
            <a:endParaRPr lang="en-US" altLang="es-PE" sz="1400" dirty="0">
              <a:latin typeface="Arial Black" panose="020B0A04020102020204" pitchFamily="34" charset="0"/>
            </a:endParaRPr>
          </a:p>
          <a:p>
            <a:pPr algn="just">
              <a:lnSpc>
                <a:spcPct val="130000"/>
              </a:lnSpc>
              <a:buFontTx/>
              <a:buNone/>
            </a:pPr>
            <a:r>
              <a:rPr lang="en-US" altLang="es-PE" sz="2400" dirty="0">
                <a:latin typeface="Unit-Bold" charset="0"/>
              </a:rPr>
              <a:t> </a:t>
            </a: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59581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412776"/>
          </a:xfrm>
        </p:spPr>
        <p:txBody>
          <a:bodyPr/>
          <a:lstStyle/>
          <a:p>
            <a:pPr algn="l"/>
            <a:r>
              <a:rPr lang="es-MX" sz="3200" b="1" dirty="0" smtClean="0">
                <a:latin typeface="Tahoma" pitchFamily="34" charset="0"/>
              </a:rPr>
              <a:t>El derecho al  agua en las NIDH</a:t>
            </a:r>
            <a:endParaRPr lang="es-ES" sz="3200" b="1" dirty="0">
              <a:latin typeface="Tahoma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2060848"/>
            <a:ext cx="8136904" cy="4320480"/>
          </a:xfrm>
        </p:spPr>
        <p:txBody>
          <a:bodyPr>
            <a:normAutofit fontScale="92500" lnSpcReduction="10000"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altLang="es-PE" sz="2800" dirty="0" smtClean="0">
                <a:solidFill>
                  <a:srgbClr val="FF0000"/>
                </a:solidFill>
                <a:latin typeface="Unit-Bold" charset="0"/>
              </a:rPr>
              <a:t>1948:</a:t>
            </a:r>
            <a:r>
              <a:rPr lang="en-US" altLang="es-PE" sz="2800" dirty="0" smtClean="0">
                <a:latin typeface="Unit-Bold" charset="0"/>
              </a:rPr>
              <a:t> </a:t>
            </a:r>
            <a:r>
              <a:rPr lang="en-US" altLang="es-PE" sz="2800" dirty="0" err="1" smtClean="0">
                <a:latin typeface="Unit-Bold" charset="0"/>
              </a:rPr>
              <a:t>Acceso</a:t>
            </a:r>
            <a:r>
              <a:rPr lang="en-US" altLang="es-PE" sz="2800" dirty="0" smtClean="0">
                <a:latin typeface="Unit-Bold" charset="0"/>
              </a:rPr>
              <a:t> </a:t>
            </a:r>
            <a:r>
              <a:rPr lang="en-US" altLang="es-PE" sz="2800" dirty="0">
                <a:latin typeface="Unit-Bold" charset="0"/>
              </a:rPr>
              <a:t>a los </a:t>
            </a:r>
            <a:r>
              <a:rPr lang="en-US" altLang="es-PE" sz="2800" dirty="0" err="1">
                <a:latin typeface="Unit-Bold" charset="0"/>
              </a:rPr>
              <a:t>servicios</a:t>
            </a:r>
            <a:r>
              <a:rPr lang="en-US" altLang="es-PE" sz="2800" dirty="0">
                <a:latin typeface="Unit-Bold" charset="0"/>
              </a:rPr>
              <a:t> de </a:t>
            </a:r>
            <a:r>
              <a:rPr lang="en-US" altLang="es-PE" sz="2800" dirty="0" err="1">
                <a:latin typeface="Unit-Bold" charset="0"/>
              </a:rPr>
              <a:t>agua</a:t>
            </a:r>
            <a:r>
              <a:rPr lang="en-US" altLang="es-PE" sz="2800" dirty="0">
                <a:latin typeface="Unit-Bold" charset="0"/>
              </a:rPr>
              <a:t> potable y </a:t>
            </a:r>
            <a:r>
              <a:rPr lang="en-US" altLang="es-PE" sz="2800" dirty="0" err="1">
                <a:latin typeface="Unit-Bold" charset="0"/>
              </a:rPr>
              <a:t>saneamiento</a:t>
            </a:r>
            <a:r>
              <a:rPr lang="en-US" altLang="es-PE" sz="2800" dirty="0">
                <a:latin typeface="Unit-Bold" charset="0"/>
              </a:rPr>
              <a:t> </a:t>
            </a:r>
            <a:r>
              <a:rPr lang="en-US" altLang="es-PE" sz="2800" dirty="0" err="1">
                <a:latin typeface="Unit-Bold" charset="0"/>
              </a:rPr>
              <a:t>es</a:t>
            </a:r>
            <a:r>
              <a:rPr lang="en-US" altLang="es-PE" sz="2800" dirty="0">
                <a:latin typeface="Unit-Bold" charset="0"/>
              </a:rPr>
              <a:t> un derecho </a:t>
            </a:r>
            <a:r>
              <a:rPr lang="en-US" altLang="es-PE" sz="2800" dirty="0" err="1">
                <a:latin typeface="Unit-Bold" charset="0"/>
              </a:rPr>
              <a:t>humano</a:t>
            </a:r>
            <a:r>
              <a:rPr lang="en-US" altLang="es-PE" sz="2800" dirty="0">
                <a:latin typeface="Unit-Bold" charset="0"/>
              </a:rPr>
              <a:t> </a:t>
            </a:r>
            <a:r>
              <a:rPr lang="en-US" altLang="es-PE" sz="2800" dirty="0" err="1" smtClean="0">
                <a:latin typeface="Unit-Bold" charset="0"/>
              </a:rPr>
              <a:t>básico</a:t>
            </a:r>
            <a:endParaRPr lang="en-US" altLang="es-PE" sz="2800" dirty="0" smtClean="0">
              <a:latin typeface="Unit-Bold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n-US" altLang="es-PE" sz="800" dirty="0">
              <a:latin typeface="Unit-Bold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s-MX" sz="2800" dirty="0" smtClean="0">
                <a:solidFill>
                  <a:srgbClr val="FF0000"/>
                </a:solidFill>
                <a:latin typeface="Tahoma" pitchFamily="34" charset="0"/>
              </a:rPr>
              <a:t>1995:</a:t>
            </a:r>
            <a:r>
              <a:rPr lang="es-MX" sz="2800" dirty="0" smtClean="0">
                <a:latin typeface="Tahoma" pitchFamily="34" charset="0"/>
              </a:rPr>
              <a:t> decisión crucial de Comité de Derechos Humanos de la ONU 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s-MX" sz="800" dirty="0" smtClean="0">
              <a:latin typeface="Tahoma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r>
              <a:rPr lang="es-MX" sz="2800" dirty="0" smtClean="0">
                <a:latin typeface="Tahoma" pitchFamily="34" charset="0"/>
              </a:rPr>
              <a:t>Fuente: PIDESC</a:t>
            </a:r>
          </a:p>
          <a:p>
            <a:pPr eaLnBrk="0" hangingPunct="0">
              <a:lnSpc>
                <a:spcPct val="90000"/>
              </a:lnSpc>
              <a:spcBef>
                <a:spcPct val="50000"/>
              </a:spcBef>
            </a:pPr>
            <a:endParaRPr lang="es-MX" sz="800" dirty="0" smtClean="0">
              <a:latin typeface="Tahoma" pitchFamily="34" charset="0"/>
            </a:endParaRPr>
          </a:p>
          <a:p>
            <a:pPr lvl="1" eaLnBrk="0" hangingPunct="0">
              <a:lnSpc>
                <a:spcPct val="90000"/>
              </a:lnSpc>
              <a:spcBef>
                <a:spcPct val="50000"/>
              </a:spcBef>
            </a:pPr>
            <a:r>
              <a:rPr lang="es-ES" sz="1400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Artículo 11.1</a:t>
            </a:r>
            <a:endParaRPr lang="es-MX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/>
            <a:r>
              <a:rPr lang="es-E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Los Estados Partes en el presente Pacto reconocen el derecho de toda persona </a:t>
            </a:r>
            <a:r>
              <a:rPr lang="es-ES" sz="1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un nivel de vida adecuado </a:t>
            </a:r>
            <a:r>
              <a:rPr lang="es-E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para sí y su familia, incluso alimentación, vestido y vivienda adecuados, y a una mejora continua de las condiciones de existencia. </a:t>
            </a:r>
          </a:p>
          <a:p>
            <a:pPr lvl="2"/>
            <a:endParaRPr lang="es-ES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r>
              <a:rPr lang="es-ES" sz="1400" b="1" i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Artículo 12.1</a:t>
            </a:r>
            <a:r>
              <a:rPr lang="es-ES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s-MX" sz="1400" b="1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2"/>
            <a:r>
              <a:rPr lang="es-E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Los Estados Partes en el presente Pacto reconocen el derecho de toda persona al disfrute del más alto nivel posible de salud física y mental. </a:t>
            </a:r>
            <a:endParaRPr lang="es-MX" sz="14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s-MX" sz="2800" dirty="0" smtClean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endParaRPr lang="es-ES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80728"/>
            <a:ext cx="7772400" cy="5115272"/>
          </a:xfrm>
        </p:spPr>
        <p:txBody>
          <a:bodyPr/>
          <a:lstStyle/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s-MX" sz="2400" b="1" dirty="0" smtClean="0">
                <a:solidFill>
                  <a:schemeClr val="tx2"/>
                </a:solidFill>
                <a:latin typeface="Tahoma" pitchFamily="34" charset="0"/>
              </a:rPr>
              <a:t>Protocolo de San Salvador (1988), artículo 11.1:</a:t>
            </a:r>
            <a:r>
              <a:rPr lang="es-MX" sz="2400" dirty="0" smtClean="0">
                <a:solidFill>
                  <a:schemeClr val="tx2"/>
                </a:solidFill>
                <a:latin typeface="Tahoma" pitchFamily="34" charset="0"/>
              </a:rPr>
              <a:t> </a:t>
            </a:r>
          </a:p>
          <a:p>
            <a:pPr lvl="1">
              <a:spcBef>
                <a:spcPct val="0"/>
              </a:spcBef>
              <a:buFont typeface="Wingdings" pitchFamily="2" charset="2"/>
              <a:buChar char="Ø"/>
            </a:pPr>
            <a:r>
              <a:rPr lang="es-MX" sz="2000" b="1" dirty="0" smtClean="0">
                <a:latin typeface="Tahoma" pitchFamily="34" charset="0"/>
              </a:rPr>
              <a:t>Toda persona tiene derecho a vivir en un medio ambiente sano y a contar con servicios públicos básicos. </a:t>
            </a:r>
          </a:p>
          <a:p>
            <a:pPr>
              <a:spcBef>
                <a:spcPct val="0"/>
              </a:spcBef>
              <a:buFontTx/>
              <a:buNone/>
            </a:pPr>
            <a:endParaRPr lang="es-MX" sz="2400" i="1" dirty="0">
              <a:latin typeface="Tahoma" pitchFamily="34" charset="0"/>
            </a:endParaRPr>
          </a:p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es-MX" sz="2400" b="1" dirty="0" smtClean="0">
                <a:latin typeface="Tahoma" pitchFamily="34" charset="0"/>
              </a:rPr>
              <a:t>Otros instrumentos como la </a:t>
            </a:r>
            <a:r>
              <a:rPr lang="es-MX" sz="2400" b="1" dirty="0" smtClean="0">
                <a:solidFill>
                  <a:schemeClr val="tx2"/>
                </a:solidFill>
                <a:latin typeface="Tahoma" pitchFamily="34" charset="0"/>
              </a:rPr>
              <a:t>Convención sobre la Eliminación de todas las formas de Discriminación contra la Mujer </a:t>
            </a:r>
            <a:r>
              <a:rPr lang="es-MX" sz="2400" b="1" dirty="0" smtClean="0">
                <a:latin typeface="Tahoma" pitchFamily="34" charset="0"/>
              </a:rPr>
              <a:t>y la </a:t>
            </a:r>
            <a:r>
              <a:rPr lang="es-MX" sz="2400" b="1" dirty="0" smtClean="0">
                <a:solidFill>
                  <a:schemeClr val="tx2"/>
                </a:solidFill>
                <a:latin typeface="Tahoma" pitchFamily="34" charset="0"/>
              </a:rPr>
              <a:t>Convención sobre los Derechos del Niño </a:t>
            </a:r>
            <a:r>
              <a:rPr lang="es-MX" sz="2400" b="1" dirty="0" smtClean="0">
                <a:latin typeface="Tahoma" pitchFamily="34" charset="0"/>
              </a:rPr>
              <a:t>reconocen el derecho de mujeres y niños a gozar de agua potable salubre.</a:t>
            </a:r>
            <a:endParaRPr lang="es-ES" sz="2800" b="1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875</TotalTime>
  <Words>825</Words>
  <Application>Microsoft Office PowerPoint</Application>
  <PresentationFormat>Presentación en pantalla (4:3)</PresentationFormat>
  <Paragraphs>113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Arial</vt:lpstr>
      <vt:lpstr>Arial Black</vt:lpstr>
      <vt:lpstr>Impact</vt:lpstr>
      <vt:lpstr>Tahoma</vt:lpstr>
      <vt:lpstr>Times New Roman</vt:lpstr>
      <vt:lpstr>Unit-Bold</vt:lpstr>
      <vt:lpstr>Wingdings</vt:lpstr>
      <vt:lpstr>NewsPrint</vt:lpstr>
      <vt:lpstr>       EL DERECHO HUMANO AL AGUA </vt:lpstr>
      <vt:lpstr>EL AGUA COMO DERECHO HUMANO</vt:lpstr>
      <vt:lpstr>MULTIPLES RAZONES</vt:lpstr>
      <vt:lpstr>Sin embargo…</vt:lpstr>
      <vt:lpstr>Presentación de PowerPoint</vt:lpstr>
      <vt:lpstr>Falta de acceso y pobreza</vt:lpstr>
      <vt:lpstr>Presentación de PowerPoint</vt:lpstr>
      <vt:lpstr>El derecho al  agua en las NIDH</vt:lpstr>
      <vt:lpstr>Presentación de PowerPoint</vt:lpstr>
      <vt:lpstr>EL DERECHO AL AGUA EN LA LEGISLACIÓN NACIONAL</vt:lpstr>
      <vt:lpstr>EL DERECHO AL AGUA: CONCEPTO  [OBSERVACION GENERAL N° 15]</vt:lpstr>
      <vt:lpstr>EL DERECHO AL AGUA : CONTENIDO </vt:lpstr>
      <vt:lpstr>Presentación de PowerPoint</vt:lpstr>
      <vt:lpstr>Presentación de PowerPoint</vt:lpstr>
      <vt:lpstr>OBLIGACIONES GENERICAS DEL ESTADO RESPECTO DEL DERECHO DEL AGUA</vt:lpstr>
      <vt:lpstr>OBLIGACIONES GENERICAS DEL ESTADO RESPECTO DEL DERECHO DEL AGUA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Paolo Calderon Segura</dc:creator>
  <cp:lastModifiedBy>USER</cp:lastModifiedBy>
  <cp:revision>30</cp:revision>
  <dcterms:created xsi:type="dcterms:W3CDTF">2003-12-13T03:14:26Z</dcterms:created>
  <dcterms:modified xsi:type="dcterms:W3CDTF">2017-03-03T23:45:08Z</dcterms:modified>
</cp:coreProperties>
</file>