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6" r:id="rId2"/>
  </p:sldMasterIdLst>
  <p:notesMasterIdLst>
    <p:notesMasterId r:id="rId20"/>
  </p:notesMasterIdLst>
  <p:sldIdLst>
    <p:sldId id="301" r:id="rId3"/>
    <p:sldId id="300" r:id="rId4"/>
    <p:sldId id="290" r:id="rId5"/>
    <p:sldId id="280" r:id="rId6"/>
    <p:sldId id="291" r:id="rId7"/>
    <p:sldId id="292" r:id="rId8"/>
    <p:sldId id="293" r:id="rId9"/>
    <p:sldId id="294" r:id="rId10"/>
    <p:sldId id="295" r:id="rId11"/>
    <p:sldId id="296" r:id="rId12"/>
    <p:sldId id="309" r:id="rId13"/>
    <p:sldId id="297" r:id="rId14"/>
    <p:sldId id="303" r:id="rId15"/>
    <p:sldId id="308" r:id="rId16"/>
    <p:sldId id="306" r:id="rId17"/>
    <p:sldId id="307" r:id="rId18"/>
    <p:sldId id="289" r:id="rId19"/>
  </p:sldIdLst>
  <p:sldSz cx="9144000" cy="6858000" type="screen4x3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DF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33" autoAdjust="0"/>
    <p:restoredTop sz="94660"/>
  </p:normalViewPr>
  <p:slideViewPr>
    <p:cSldViewPr>
      <p:cViewPr varScale="1">
        <p:scale>
          <a:sx n="88" d="100"/>
          <a:sy n="88" d="100"/>
        </p:scale>
        <p:origin x="178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8E5818-6590-43F0-BA01-508439F7D413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F24E577-64BA-40E6-A61F-EF600ED0D9E4}">
      <dgm:prSet phldrT="[Text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es-ES_tradnl" sz="2800" b="0" noProof="0" dirty="0">
              <a:solidFill>
                <a:srgbClr val="0070C0"/>
              </a:solidFill>
            </a:rPr>
            <a:t>Objetivo 6</a:t>
          </a:r>
        </a:p>
      </dgm:t>
    </dgm:pt>
    <dgm:pt modelId="{38ADCC92-E5B0-47C4-91F0-0178D5601EF1}" type="parTrans" cxnId="{05A21BF7-C546-42FC-9DB9-CCF91042A24C}">
      <dgm:prSet/>
      <dgm:spPr/>
      <dgm:t>
        <a:bodyPr/>
        <a:lstStyle/>
        <a:p>
          <a:endParaRPr lang="es-ES_tradnl" b="0" noProof="0" dirty="0"/>
        </a:p>
      </dgm:t>
    </dgm:pt>
    <dgm:pt modelId="{F5742AB3-E138-44D6-ABFE-050802EF5FEA}" type="sibTrans" cxnId="{05A21BF7-C546-42FC-9DB9-CCF91042A24C}">
      <dgm:prSet/>
      <dgm:spPr/>
      <dgm:t>
        <a:bodyPr/>
        <a:lstStyle/>
        <a:p>
          <a:endParaRPr lang="es-ES_tradnl" b="0" noProof="0" dirty="0"/>
        </a:p>
      </dgm:t>
    </dgm:pt>
    <dgm:pt modelId="{6AFDA411-0CC7-4B86-9BB5-B5F5F7A138DF}">
      <dgm:prSet phldrT="[Text]" custT="1"/>
      <dgm:spPr>
        <a:solidFill>
          <a:srgbClr val="002060"/>
        </a:solidFill>
      </dgm:spPr>
      <dgm:t>
        <a:bodyPr/>
        <a:lstStyle/>
        <a:p>
          <a:pPr algn="ctr"/>
          <a:r>
            <a:rPr lang="es-ES_tradnl" sz="1800" b="0" u="none" noProof="0" dirty="0"/>
            <a:t>6.3 </a:t>
          </a:r>
          <a:r>
            <a:rPr lang="es-ES_tradnl" sz="1800" b="0" noProof="0" dirty="0"/>
            <a:t/>
          </a:r>
          <a:br>
            <a:rPr lang="es-ES_tradnl" sz="1800" b="0" noProof="0" dirty="0"/>
          </a:br>
          <a:r>
            <a:rPr lang="es-ES_tradnl" sz="1800" b="0" noProof="0" dirty="0"/>
            <a:t>Calidad del</a:t>
          </a:r>
          <a:r>
            <a:rPr lang="es-ES_tradnl" sz="1800" b="0" baseline="0" noProof="0" dirty="0"/>
            <a:t> agua</a:t>
          </a:r>
          <a:endParaRPr lang="es-ES_tradnl" sz="1800" b="0" noProof="0" dirty="0"/>
        </a:p>
      </dgm:t>
    </dgm:pt>
    <dgm:pt modelId="{7A327EFF-FD53-4D0A-92DA-7347F37536AF}" type="parTrans" cxnId="{5FA2B3CE-06B5-45E8-8442-74516F6FAB8C}">
      <dgm:prSet/>
      <dgm:spPr/>
      <dgm:t>
        <a:bodyPr/>
        <a:lstStyle/>
        <a:p>
          <a:endParaRPr lang="es-ES_tradnl" b="0" noProof="0" dirty="0"/>
        </a:p>
      </dgm:t>
    </dgm:pt>
    <dgm:pt modelId="{934460E4-871D-4864-9283-D0097E115D8B}" type="sibTrans" cxnId="{5FA2B3CE-06B5-45E8-8442-74516F6FAB8C}">
      <dgm:prSet/>
      <dgm:spPr/>
      <dgm:t>
        <a:bodyPr/>
        <a:lstStyle/>
        <a:p>
          <a:endParaRPr lang="es-ES_tradnl" b="0" noProof="0" dirty="0"/>
        </a:p>
      </dgm:t>
    </dgm:pt>
    <dgm:pt modelId="{50344AE3-A4B3-466D-ABB7-3EF67862059A}">
      <dgm:prSet phldrT="[Text]" custT="1"/>
      <dgm:spPr>
        <a:solidFill>
          <a:srgbClr val="002060"/>
        </a:solidFill>
      </dgm:spPr>
      <dgm:t>
        <a:bodyPr/>
        <a:lstStyle/>
        <a:p>
          <a:r>
            <a:rPr lang="es-ES_tradnl" sz="1800" b="0" u="none" noProof="0" dirty="0"/>
            <a:t>6.4 </a:t>
          </a:r>
          <a:r>
            <a:rPr lang="es-ES_tradnl" sz="1800" b="0" noProof="0" dirty="0"/>
            <a:t/>
          </a:r>
          <a:br>
            <a:rPr lang="es-ES_tradnl" sz="1800" b="0" noProof="0" dirty="0"/>
          </a:br>
          <a:r>
            <a:rPr lang="es-ES_tradnl" sz="1800" b="0" noProof="0" dirty="0"/>
            <a:t>Uso</a:t>
          </a:r>
          <a:r>
            <a:rPr lang="es-ES_tradnl" sz="1800" b="0" baseline="0" noProof="0" dirty="0"/>
            <a:t> eficiente</a:t>
          </a:r>
          <a:endParaRPr lang="es-ES_tradnl" sz="1800" b="0" noProof="0" dirty="0"/>
        </a:p>
      </dgm:t>
    </dgm:pt>
    <dgm:pt modelId="{AD8E26E2-2E86-4B3B-9A21-CA8E390485E2}" type="parTrans" cxnId="{9BE8507B-AF6E-4CA5-85B9-5AE876084371}">
      <dgm:prSet/>
      <dgm:spPr/>
      <dgm:t>
        <a:bodyPr/>
        <a:lstStyle/>
        <a:p>
          <a:endParaRPr lang="es-ES_tradnl" b="0" noProof="0" dirty="0"/>
        </a:p>
      </dgm:t>
    </dgm:pt>
    <dgm:pt modelId="{43C292B6-E742-4692-B5F3-464772917DB8}" type="sibTrans" cxnId="{9BE8507B-AF6E-4CA5-85B9-5AE876084371}">
      <dgm:prSet/>
      <dgm:spPr/>
      <dgm:t>
        <a:bodyPr/>
        <a:lstStyle/>
        <a:p>
          <a:endParaRPr lang="es-ES_tradnl" b="0" noProof="0" dirty="0"/>
        </a:p>
      </dgm:t>
    </dgm:pt>
    <dgm:pt modelId="{C3F76302-BE1F-4B8A-B530-0E956F4593B2}">
      <dgm:prSet phldrT="[Text]" custT="1"/>
      <dgm:spPr>
        <a:solidFill>
          <a:srgbClr val="002060"/>
        </a:solidFill>
      </dgm:spPr>
      <dgm:t>
        <a:bodyPr/>
        <a:lstStyle/>
        <a:p>
          <a:r>
            <a:rPr lang="es-ES_tradnl" sz="1800" b="0" u="none" noProof="0" dirty="0"/>
            <a:t>6.5 </a:t>
          </a:r>
          <a:r>
            <a:rPr lang="es-ES_tradnl" sz="1800" b="0" noProof="0" dirty="0"/>
            <a:t/>
          </a:r>
          <a:br>
            <a:rPr lang="es-ES_tradnl" sz="1800" b="0" noProof="0" dirty="0"/>
          </a:br>
          <a:r>
            <a:rPr lang="es-ES_tradnl" sz="1800" b="0" noProof="0" dirty="0"/>
            <a:t>Gestión</a:t>
          </a:r>
          <a:r>
            <a:rPr lang="es-ES_tradnl" sz="1800" b="0" baseline="0" noProof="0" dirty="0"/>
            <a:t> integrada</a:t>
          </a:r>
          <a:endParaRPr lang="es-ES_tradnl" sz="1800" b="0" noProof="0" dirty="0"/>
        </a:p>
      </dgm:t>
    </dgm:pt>
    <dgm:pt modelId="{FB8CC17E-367C-4B6B-9117-A3D07AAAFFEA}" type="parTrans" cxnId="{94959F00-7289-45FC-95CF-BE08CB89833C}">
      <dgm:prSet/>
      <dgm:spPr/>
      <dgm:t>
        <a:bodyPr/>
        <a:lstStyle/>
        <a:p>
          <a:endParaRPr lang="es-ES_tradnl" b="0" noProof="0" dirty="0"/>
        </a:p>
      </dgm:t>
    </dgm:pt>
    <dgm:pt modelId="{EE368855-06EB-48B3-A695-C834199CA4B7}" type="sibTrans" cxnId="{94959F00-7289-45FC-95CF-BE08CB89833C}">
      <dgm:prSet/>
      <dgm:spPr/>
      <dgm:t>
        <a:bodyPr/>
        <a:lstStyle/>
        <a:p>
          <a:endParaRPr lang="es-ES_tradnl" b="0" noProof="0" dirty="0"/>
        </a:p>
      </dgm:t>
    </dgm:pt>
    <dgm:pt modelId="{75B1C61B-2F6C-4A64-8F57-042902147D58}">
      <dgm:prSet phldrT="[Text]" custT="1"/>
      <dgm:spPr>
        <a:solidFill>
          <a:srgbClr val="002060"/>
        </a:solidFill>
      </dgm:spPr>
      <dgm:t>
        <a:bodyPr/>
        <a:lstStyle/>
        <a:p>
          <a:r>
            <a:rPr lang="es-ES_tradnl" sz="1800" b="0" u="none" noProof="0" dirty="0"/>
            <a:t>6.6 </a:t>
          </a:r>
          <a:r>
            <a:rPr lang="es-ES_tradnl" sz="1800" b="0" noProof="0" dirty="0"/>
            <a:t/>
          </a:r>
          <a:br>
            <a:rPr lang="es-ES_tradnl" sz="1800" b="0" noProof="0" dirty="0"/>
          </a:br>
          <a:r>
            <a:rPr lang="es-ES_tradnl" sz="1800" b="0" noProof="0" dirty="0"/>
            <a:t>Eco-sistemas</a:t>
          </a:r>
        </a:p>
      </dgm:t>
    </dgm:pt>
    <dgm:pt modelId="{E5E6ED94-AD58-43BA-9ECD-B8640389DAB6}" type="parTrans" cxnId="{55088DD6-2AD9-43AE-B46E-29BBFC98380F}">
      <dgm:prSet/>
      <dgm:spPr/>
      <dgm:t>
        <a:bodyPr/>
        <a:lstStyle/>
        <a:p>
          <a:endParaRPr lang="es-ES_tradnl" b="0" noProof="0" dirty="0"/>
        </a:p>
      </dgm:t>
    </dgm:pt>
    <dgm:pt modelId="{51BE0911-4F09-4E4A-9B3D-09848135F45D}" type="sibTrans" cxnId="{55088DD6-2AD9-43AE-B46E-29BBFC98380F}">
      <dgm:prSet/>
      <dgm:spPr/>
      <dgm:t>
        <a:bodyPr/>
        <a:lstStyle/>
        <a:p>
          <a:endParaRPr lang="es-ES_tradnl" b="0" noProof="0" dirty="0"/>
        </a:p>
      </dgm:t>
    </dgm:pt>
    <dgm:pt modelId="{D157B501-3F9E-4BF0-B8E9-8DD34ABE2EDE}">
      <dgm:prSet phldrT="[Text]" custT="1"/>
      <dgm:spPr>
        <a:solidFill>
          <a:srgbClr val="002060"/>
        </a:solidFill>
      </dgm:spPr>
      <dgm:t>
        <a:bodyPr/>
        <a:lstStyle/>
        <a:p>
          <a:r>
            <a:rPr lang="es-ES_tradnl" sz="1800" b="0" u="none" noProof="0" dirty="0"/>
            <a:t>6.2 </a:t>
          </a:r>
          <a:r>
            <a:rPr lang="es-ES_tradnl" sz="1800" b="0" noProof="0" dirty="0"/>
            <a:t/>
          </a:r>
          <a:br>
            <a:rPr lang="es-ES_tradnl" sz="1800" b="0" noProof="0" dirty="0"/>
          </a:br>
          <a:r>
            <a:rPr lang="es-ES_tradnl" sz="1800" b="0" noProof="0" dirty="0"/>
            <a:t>Saneamiento</a:t>
          </a:r>
          <a:r>
            <a:rPr lang="es-ES_tradnl" sz="1800" b="0" baseline="0" noProof="0" dirty="0"/>
            <a:t> e higiene</a:t>
          </a:r>
          <a:endParaRPr lang="es-ES_tradnl" sz="1800" b="0" noProof="0" dirty="0"/>
        </a:p>
      </dgm:t>
    </dgm:pt>
    <dgm:pt modelId="{495271C6-71BC-4F84-8DAB-79540BFBB42D}" type="parTrans" cxnId="{3B194D12-B523-4775-A98E-E9A219E2D842}">
      <dgm:prSet/>
      <dgm:spPr/>
      <dgm:t>
        <a:bodyPr/>
        <a:lstStyle/>
        <a:p>
          <a:endParaRPr lang="es-ES_tradnl" b="0" noProof="0" dirty="0"/>
        </a:p>
      </dgm:t>
    </dgm:pt>
    <dgm:pt modelId="{7EEC0A7F-8E7B-4446-B701-71501448D362}" type="sibTrans" cxnId="{3B194D12-B523-4775-A98E-E9A219E2D842}">
      <dgm:prSet/>
      <dgm:spPr/>
      <dgm:t>
        <a:bodyPr/>
        <a:lstStyle/>
        <a:p>
          <a:endParaRPr lang="es-ES_tradnl" b="0" noProof="0" dirty="0"/>
        </a:p>
      </dgm:t>
    </dgm:pt>
    <dgm:pt modelId="{9F6B9979-B1ED-4101-98BE-205DA39F9087}">
      <dgm:prSet phldrT="[Text]" custT="1"/>
      <dgm:spPr>
        <a:solidFill>
          <a:srgbClr val="002060"/>
        </a:solidFill>
      </dgm:spPr>
      <dgm:t>
        <a:bodyPr/>
        <a:lstStyle/>
        <a:p>
          <a:r>
            <a:rPr lang="es-ES_tradnl" sz="1800" b="0" u="none" noProof="0" dirty="0"/>
            <a:t>6.1</a:t>
          </a:r>
          <a:r>
            <a:rPr lang="es-ES_tradnl" sz="1800" b="0" noProof="0" dirty="0"/>
            <a:t/>
          </a:r>
          <a:br>
            <a:rPr lang="es-ES_tradnl" sz="1800" b="0" noProof="0" dirty="0"/>
          </a:br>
          <a:r>
            <a:rPr lang="es-ES_tradnl" sz="1800" b="0" noProof="0" dirty="0"/>
            <a:t>Agua Potable</a:t>
          </a:r>
        </a:p>
      </dgm:t>
    </dgm:pt>
    <dgm:pt modelId="{C42736B5-1A0E-4E76-8B51-3B336A7E352A}" type="parTrans" cxnId="{9EFA92E8-7A95-4FD2-8897-D295E37276B2}">
      <dgm:prSet/>
      <dgm:spPr/>
      <dgm:t>
        <a:bodyPr/>
        <a:lstStyle/>
        <a:p>
          <a:endParaRPr lang="es-ES_tradnl" b="0" noProof="0" dirty="0"/>
        </a:p>
      </dgm:t>
    </dgm:pt>
    <dgm:pt modelId="{427E4EB7-449D-42A0-9DBC-2A5268ADF44D}" type="sibTrans" cxnId="{9EFA92E8-7A95-4FD2-8897-D295E37276B2}">
      <dgm:prSet/>
      <dgm:spPr/>
      <dgm:t>
        <a:bodyPr/>
        <a:lstStyle/>
        <a:p>
          <a:endParaRPr lang="es-ES_tradnl" b="0" noProof="0" dirty="0"/>
        </a:p>
      </dgm:t>
    </dgm:pt>
    <dgm:pt modelId="{E5718B9B-C681-4E00-ACF0-2B95190E11C4}" type="pres">
      <dgm:prSet presAssocID="{9B8E5818-6590-43F0-BA01-508439F7D41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6CEA24C1-EBE0-47FF-8FE0-44712EA66AEC}" type="pres">
      <dgm:prSet presAssocID="{9F24E577-64BA-40E6-A61F-EF600ED0D9E4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s-PE"/>
        </a:p>
      </dgm:t>
    </dgm:pt>
    <dgm:pt modelId="{53E22A19-CC49-4FC9-BD91-2A0C10D35E20}" type="pres">
      <dgm:prSet presAssocID="{9F6B9979-B1ED-4101-98BE-205DA39F9087}" presName="Accent1" presStyleCnt="0"/>
      <dgm:spPr/>
    </dgm:pt>
    <dgm:pt modelId="{4208BFAF-CFF4-4AAB-B92B-5D7C57015EEC}" type="pres">
      <dgm:prSet presAssocID="{9F6B9979-B1ED-4101-98BE-205DA39F9087}" presName="Accent" presStyleLbl="bgShp" presStyleIdx="0" presStyleCnt="6"/>
      <dgm:spPr/>
    </dgm:pt>
    <dgm:pt modelId="{2D3D91F6-7091-496F-B4D5-AE3A4B0256C7}" type="pres">
      <dgm:prSet presAssocID="{9F6B9979-B1ED-4101-98BE-205DA39F9087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C927059-9E08-43A7-97EA-8D6DA9FF8653}" type="pres">
      <dgm:prSet presAssocID="{D157B501-3F9E-4BF0-B8E9-8DD34ABE2EDE}" presName="Accent2" presStyleCnt="0"/>
      <dgm:spPr/>
    </dgm:pt>
    <dgm:pt modelId="{DE5FE096-8FE1-49BB-8D3B-946F9D0C8B5E}" type="pres">
      <dgm:prSet presAssocID="{D157B501-3F9E-4BF0-B8E9-8DD34ABE2EDE}" presName="Accent" presStyleLbl="bgShp" presStyleIdx="1" presStyleCnt="6"/>
      <dgm:spPr>
        <a:solidFill>
          <a:srgbClr val="0070C0"/>
        </a:solidFill>
      </dgm:spPr>
    </dgm:pt>
    <dgm:pt modelId="{C28CCB7A-284D-4A2D-811B-1C93E1EE227D}" type="pres">
      <dgm:prSet presAssocID="{D157B501-3F9E-4BF0-B8E9-8DD34ABE2EDE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C8FD630-350D-4A26-A78C-328B4D7417B7}" type="pres">
      <dgm:prSet presAssocID="{6AFDA411-0CC7-4B86-9BB5-B5F5F7A138DF}" presName="Accent3" presStyleCnt="0"/>
      <dgm:spPr/>
    </dgm:pt>
    <dgm:pt modelId="{E5997071-9E76-4F34-8548-A5DBAD063B3A}" type="pres">
      <dgm:prSet presAssocID="{6AFDA411-0CC7-4B86-9BB5-B5F5F7A138DF}" presName="Accent" presStyleLbl="bgShp" presStyleIdx="2" presStyleCnt="6"/>
      <dgm:spPr>
        <a:solidFill>
          <a:srgbClr val="0070C0"/>
        </a:solidFill>
      </dgm:spPr>
    </dgm:pt>
    <dgm:pt modelId="{007EC774-E0E0-4493-8848-DE14E481C56F}" type="pres">
      <dgm:prSet presAssocID="{6AFDA411-0CC7-4B86-9BB5-B5F5F7A138DF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534A6BA-750A-4ADE-8F84-3D37D940A76D}" type="pres">
      <dgm:prSet presAssocID="{50344AE3-A4B3-466D-ABB7-3EF67862059A}" presName="Accent4" presStyleCnt="0"/>
      <dgm:spPr/>
    </dgm:pt>
    <dgm:pt modelId="{51E056E9-AF1E-4DE6-9B84-5EFA5C3EC909}" type="pres">
      <dgm:prSet presAssocID="{50344AE3-A4B3-466D-ABB7-3EF67862059A}" presName="Accent" presStyleLbl="bgShp" presStyleIdx="3" presStyleCnt="6"/>
      <dgm:spPr>
        <a:solidFill>
          <a:srgbClr val="0070C0"/>
        </a:solidFill>
      </dgm:spPr>
    </dgm:pt>
    <dgm:pt modelId="{6CC0FC98-D682-4CF4-94F3-B1AD88D56179}" type="pres">
      <dgm:prSet presAssocID="{50344AE3-A4B3-466D-ABB7-3EF67862059A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2F5D6E9-3370-4727-A3BB-7C2583E1E09B}" type="pres">
      <dgm:prSet presAssocID="{C3F76302-BE1F-4B8A-B530-0E956F4593B2}" presName="Accent5" presStyleCnt="0"/>
      <dgm:spPr/>
    </dgm:pt>
    <dgm:pt modelId="{C017D2D4-ADCE-43A0-A576-7E18426B6C4F}" type="pres">
      <dgm:prSet presAssocID="{C3F76302-BE1F-4B8A-B530-0E956F4593B2}" presName="Accent" presStyleLbl="bgShp" presStyleIdx="4" presStyleCnt="6"/>
      <dgm:spPr>
        <a:solidFill>
          <a:srgbClr val="0070C0"/>
        </a:solidFill>
      </dgm:spPr>
    </dgm:pt>
    <dgm:pt modelId="{B0FCB81B-DF6E-45D4-9A83-72948D64D1E7}" type="pres">
      <dgm:prSet presAssocID="{C3F76302-BE1F-4B8A-B530-0E956F4593B2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3963DC9-1D20-4053-ABA8-FF5A3392C278}" type="pres">
      <dgm:prSet presAssocID="{75B1C61B-2F6C-4A64-8F57-042902147D58}" presName="Accent6" presStyleCnt="0"/>
      <dgm:spPr/>
    </dgm:pt>
    <dgm:pt modelId="{F6579F35-2B45-4294-9708-EA7DAC523CCF}" type="pres">
      <dgm:prSet presAssocID="{75B1C61B-2F6C-4A64-8F57-042902147D58}" presName="Accent" presStyleLbl="bgShp" presStyleIdx="5" presStyleCnt="6"/>
      <dgm:spPr>
        <a:solidFill>
          <a:srgbClr val="0070C0"/>
        </a:solidFill>
      </dgm:spPr>
    </dgm:pt>
    <dgm:pt modelId="{A1FA0BC3-98BE-476F-9932-A9AB92CD436D}" type="pres">
      <dgm:prSet presAssocID="{75B1C61B-2F6C-4A64-8F57-042902147D58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94959F00-7289-45FC-95CF-BE08CB89833C}" srcId="{9F24E577-64BA-40E6-A61F-EF600ED0D9E4}" destId="{C3F76302-BE1F-4B8A-B530-0E956F4593B2}" srcOrd="4" destOrd="0" parTransId="{FB8CC17E-367C-4B6B-9117-A3D07AAAFFEA}" sibTransId="{EE368855-06EB-48B3-A695-C834199CA4B7}"/>
    <dgm:cxn modelId="{55088DD6-2AD9-43AE-B46E-29BBFC98380F}" srcId="{9F24E577-64BA-40E6-A61F-EF600ED0D9E4}" destId="{75B1C61B-2F6C-4A64-8F57-042902147D58}" srcOrd="5" destOrd="0" parTransId="{E5E6ED94-AD58-43BA-9ECD-B8640389DAB6}" sibTransId="{51BE0911-4F09-4E4A-9B3D-09848135F45D}"/>
    <dgm:cxn modelId="{9BE8507B-AF6E-4CA5-85B9-5AE876084371}" srcId="{9F24E577-64BA-40E6-A61F-EF600ED0D9E4}" destId="{50344AE3-A4B3-466D-ABB7-3EF67862059A}" srcOrd="3" destOrd="0" parTransId="{AD8E26E2-2E86-4B3B-9A21-CA8E390485E2}" sibTransId="{43C292B6-E742-4692-B5F3-464772917DB8}"/>
    <dgm:cxn modelId="{5FA2B3CE-06B5-45E8-8442-74516F6FAB8C}" srcId="{9F24E577-64BA-40E6-A61F-EF600ED0D9E4}" destId="{6AFDA411-0CC7-4B86-9BB5-B5F5F7A138DF}" srcOrd="2" destOrd="0" parTransId="{7A327EFF-FD53-4D0A-92DA-7347F37536AF}" sibTransId="{934460E4-871D-4864-9283-D0097E115D8B}"/>
    <dgm:cxn modelId="{CCB84EE9-1C52-447F-B591-B40414B74C64}" type="presOf" srcId="{C3F76302-BE1F-4B8A-B530-0E956F4593B2}" destId="{B0FCB81B-DF6E-45D4-9A83-72948D64D1E7}" srcOrd="0" destOrd="0" presId="urn:microsoft.com/office/officeart/2011/layout/HexagonRadial"/>
    <dgm:cxn modelId="{9EFA92E8-7A95-4FD2-8897-D295E37276B2}" srcId="{9F24E577-64BA-40E6-A61F-EF600ED0D9E4}" destId="{9F6B9979-B1ED-4101-98BE-205DA39F9087}" srcOrd="0" destOrd="0" parTransId="{C42736B5-1A0E-4E76-8B51-3B336A7E352A}" sibTransId="{427E4EB7-449D-42A0-9DBC-2A5268ADF44D}"/>
    <dgm:cxn modelId="{CBADC002-381C-470D-A19C-857BD56269E3}" type="presOf" srcId="{75B1C61B-2F6C-4A64-8F57-042902147D58}" destId="{A1FA0BC3-98BE-476F-9932-A9AB92CD436D}" srcOrd="0" destOrd="0" presId="urn:microsoft.com/office/officeart/2011/layout/HexagonRadial"/>
    <dgm:cxn modelId="{ABE81352-E238-4D2F-8AB1-974AC6902B4C}" type="presOf" srcId="{D157B501-3F9E-4BF0-B8E9-8DD34ABE2EDE}" destId="{C28CCB7A-284D-4A2D-811B-1C93E1EE227D}" srcOrd="0" destOrd="0" presId="urn:microsoft.com/office/officeart/2011/layout/HexagonRadial"/>
    <dgm:cxn modelId="{34789D13-5843-494E-9D2D-38638DBEFC02}" type="presOf" srcId="{6AFDA411-0CC7-4B86-9BB5-B5F5F7A138DF}" destId="{007EC774-E0E0-4493-8848-DE14E481C56F}" srcOrd="0" destOrd="0" presId="urn:microsoft.com/office/officeart/2011/layout/HexagonRadial"/>
    <dgm:cxn modelId="{CC68EDDB-15D3-49E6-80C5-6AC1C0CD5DA5}" type="presOf" srcId="{9B8E5818-6590-43F0-BA01-508439F7D413}" destId="{E5718B9B-C681-4E00-ACF0-2B95190E11C4}" srcOrd="0" destOrd="0" presId="urn:microsoft.com/office/officeart/2011/layout/HexagonRadial"/>
    <dgm:cxn modelId="{B9D5B02D-E91A-4777-B695-FB46208097A3}" type="presOf" srcId="{50344AE3-A4B3-466D-ABB7-3EF67862059A}" destId="{6CC0FC98-D682-4CF4-94F3-B1AD88D56179}" srcOrd="0" destOrd="0" presId="urn:microsoft.com/office/officeart/2011/layout/HexagonRadial"/>
    <dgm:cxn modelId="{05A21BF7-C546-42FC-9DB9-CCF91042A24C}" srcId="{9B8E5818-6590-43F0-BA01-508439F7D413}" destId="{9F24E577-64BA-40E6-A61F-EF600ED0D9E4}" srcOrd="0" destOrd="0" parTransId="{38ADCC92-E5B0-47C4-91F0-0178D5601EF1}" sibTransId="{F5742AB3-E138-44D6-ABFE-050802EF5FEA}"/>
    <dgm:cxn modelId="{F604E262-76F7-41EF-8202-463DA73BEFE6}" type="presOf" srcId="{9F24E577-64BA-40E6-A61F-EF600ED0D9E4}" destId="{6CEA24C1-EBE0-47FF-8FE0-44712EA66AEC}" srcOrd="0" destOrd="0" presId="urn:microsoft.com/office/officeart/2011/layout/HexagonRadial"/>
    <dgm:cxn modelId="{3B194D12-B523-4775-A98E-E9A219E2D842}" srcId="{9F24E577-64BA-40E6-A61F-EF600ED0D9E4}" destId="{D157B501-3F9E-4BF0-B8E9-8DD34ABE2EDE}" srcOrd="1" destOrd="0" parTransId="{495271C6-71BC-4F84-8DAB-79540BFBB42D}" sibTransId="{7EEC0A7F-8E7B-4446-B701-71501448D362}"/>
    <dgm:cxn modelId="{10782D45-9B90-4636-A940-EF487DDCF7C3}" type="presOf" srcId="{9F6B9979-B1ED-4101-98BE-205DA39F9087}" destId="{2D3D91F6-7091-496F-B4D5-AE3A4B0256C7}" srcOrd="0" destOrd="0" presId="urn:microsoft.com/office/officeart/2011/layout/HexagonRadial"/>
    <dgm:cxn modelId="{4870DE26-B3A1-4F34-8FCB-9C275A43490F}" type="presParOf" srcId="{E5718B9B-C681-4E00-ACF0-2B95190E11C4}" destId="{6CEA24C1-EBE0-47FF-8FE0-44712EA66AEC}" srcOrd="0" destOrd="0" presId="urn:microsoft.com/office/officeart/2011/layout/HexagonRadial"/>
    <dgm:cxn modelId="{FAC746DB-AEE8-44FC-810C-F8DD1BA80F39}" type="presParOf" srcId="{E5718B9B-C681-4E00-ACF0-2B95190E11C4}" destId="{53E22A19-CC49-4FC9-BD91-2A0C10D35E20}" srcOrd="1" destOrd="0" presId="urn:microsoft.com/office/officeart/2011/layout/HexagonRadial"/>
    <dgm:cxn modelId="{7129D007-65BE-4F7A-A5B4-BF11A726D0FE}" type="presParOf" srcId="{53E22A19-CC49-4FC9-BD91-2A0C10D35E20}" destId="{4208BFAF-CFF4-4AAB-B92B-5D7C57015EEC}" srcOrd="0" destOrd="0" presId="urn:microsoft.com/office/officeart/2011/layout/HexagonRadial"/>
    <dgm:cxn modelId="{AD6DE43A-4E95-4B17-A447-66CD6D3A3D92}" type="presParOf" srcId="{E5718B9B-C681-4E00-ACF0-2B95190E11C4}" destId="{2D3D91F6-7091-496F-B4D5-AE3A4B0256C7}" srcOrd="2" destOrd="0" presId="urn:microsoft.com/office/officeart/2011/layout/HexagonRadial"/>
    <dgm:cxn modelId="{BC810E5D-B523-4237-A2D7-11EB9A6D86AD}" type="presParOf" srcId="{E5718B9B-C681-4E00-ACF0-2B95190E11C4}" destId="{FC927059-9E08-43A7-97EA-8D6DA9FF8653}" srcOrd="3" destOrd="0" presId="urn:microsoft.com/office/officeart/2011/layout/HexagonRadial"/>
    <dgm:cxn modelId="{12FEF369-C08C-4142-95E5-EE18A1E56497}" type="presParOf" srcId="{FC927059-9E08-43A7-97EA-8D6DA9FF8653}" destId="{DE5FE096-8FE1-49BB-8D3B-946F9D0C8B5E}" srcOrd="0" destOrd="0" presId="urn:microsoft.com/office/officeart/2011/layout/HexagonRadial"/>
    <dgm:cxn modelId="{53606007-463F-40D4-B71F-76B3A493C3B2}" type="presParOf" srcId="{E5718B9B-C681-4E00-ACF0-2B95190E11C4}" destId="{C28CCB7A-284D-4A2D-811B-1C93E1EE227D}" srcOrd="4" destOrd="0" presId="urn:microsoft.com/office/officeart/2011/layout/HexagonRadial"/>
    <dgm:cxn modelId="{9F5FF449-420C-410D-AC49-923A522D7D80}" type="presParOf" srcId="{E5718B9B-C681-4E00-ACF0-2B95190E11C4}" destId="{1C8FD630-350D-4A26-A78C-328B4D7417B7}" srcOrd="5" destOrd="0" presId="urn:microsoft.com/office/officeart/2011/layout/HexagonRadial"/>
    <dgm:cxn modelId="{89FE3097-1EA9-48E6-BD20-2325E4874308}" type="presParOf" srcId="{1C8FD630-350D-4A26-A78C-328B4D7417B7}" destId="{E5997071-9E76-4F34-8548-A5DBAD063B3A}" srcOrd="0" destOrd="0" presId="urn:microsoft.com/office/officeart/2011/layout/HexagonRadial"/>
    <dgm:cxn modelId="{4A9412E1-8A41-4089-B19A-4E8CF11FDFA8}" type="presParOf" srcId="{E5718B9B-C681-4E00-ACF0-2B95190E11C4}" destId="{007EC774-E0E0-4493-8848-DE14E481C56F}" srcOrd="6" destOrd="0" presId="urn:microsoft.com/office/officeart/2011/layout/HexagonRadial"/>
    <dgm:cxn modelId="{875B0E84-8ACD-4F6B-BF75-B60DDA1086E3}" type="presParOf" srcId="{E5718B9B-C681-4E00-ACF0-2B95190E11C4}" destId="{0534A6BA-750A-4ADE-8F84-3D37D940A76D}" srcOrd="7" destOrd="0" presId="urn:microsoft.com/office/officeart/2011/layout/HexagonRadial"/>
    <dgm:cxn modelId="{ED6D828C-9DAF-44F7-A842-07E361BE226E}" type="presParOf" srcId="{0534A6BA-750A-4ADE-8F84-3D37D940A76D}" destId="{51E056E9-AF1E-4DE6-9B84-5EFA5C3EC909}" srcOrd="0" destOrd="0" presId="urn:microsoft.com/office/officeart/2011/layout/HexagonRadial"/>
    <dgm:cxn modelId="{1C77C58B-5D63-491C-95C6-3BB7AADFEA70}" type="presParOf" srcId="{E5718B9B-C681-4E00-ACF0-2B95190E11C4}" destId="{6CC0FC98-D682-4CF4-94F3-B1AD88D56179}" srcOrd="8" destOrd="0" presId="urn:microsoft.com/office/officeart/2011/layout/HexagonRadial"/>
    <dgm:cxn modelId="{0E7F2257-6EA4-4D0E-A515-71FC1E673A4D}" type="presParOf" srcId="{E5718B9B-C681-4E00-ACF0-2B95190E11C4}" destId="{02F5D6E9-3370-4727-A3BB-7C2583E1E09B}" srcOrd="9" destOrd="0" presId="urn:microsoft.com/office/officeart/2011/layout/HexagonRadial"/>
    <dgm:cxn modelId="{B8D13DD5-E6B5-4489-B64E-C0063387828C}" type="presParOf" srcId="{02F5D6E9-3370-4727-A3BB-7C2583E1E09B}" destId="{C017D2D4-ADCE-43A0-A576-7E18426B6C4F}" srcOrd="0" destOrd="0" presId="urn:microsoft.com/office/officeart/2011/layout/HexagonRadial"/>
    <dgm:cxn modelId="{A26FCA62-210D-46C5-8F29-C3B72D3D25AF}" type="presParOf" srcId="{E5718B9B-C681-4E00-ACF0-2B95190E11C4}" destId="{B0FCB81B-DF6E-45D4-9A83-72948D64D1E7}" srcOrd="10" destOrd="0" presId="urn:microsoft.com/office/officeart/2011/layout/HexagonRadial"/>
    <dgm:cxn modelId="{71D2B7D9-6A09-4C5C-A4B1-B28852FBA98F}" type="presParOf" srcId="{E5718B9B-C681-4E00-ACF0-2B95190E11C4}" destId="{73963DC9-1D20-4053-ABA8-FF5A3392C278}" srcOrd="11" destOrd="0" presId="urn:microsoft.com/office/officeart/2011/layout/HexagonRadial"/>
    <dgm:cxn modelId="{F72FC76B-4DF1-423D-988D-D803866080B3}" type="presParOf" srcId="{73963DC9-1D20-4053-ABA8-FF5A3392C278}" destId="{F6579F35-2B45-4294-9708-EA7DAC523CCF}" srcOrd="0" destOrd="0" presId="urn:microsoft.com/office/officeart/2011/layout/HexagonRadial"/>
    <dgm:cxn modelId="{ECFC55BB-426C-49FA-9260-647DFEB9B03E}" type="presParOf" srcId="{E5718B9B-C681-4E00-ACF0-2B95190E11C4}" destId="{A1FA0BC3-98BE-476F-9932-A9AB92CD436D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16FE1-8C5A-409C-9BCA-88CE430406E1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DC1AA-08C2-4CB2-8584-606D9535737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78640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6710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9429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dirty="0"/>
              <a:t>Ensure availability and sustainable management of water and sanitation for all”</a:t>
            </a:r>
          </a:p>
          <a:p>
            <a:pPr lvl="1"/>
            <a:r>
              <a:rPr lang="en-GB" dirty="0"/>
              <a:t>By looking at the water cycle in its entirety (almost), including environmental, social and economic aspects…</a:t>
            </a:r>
          </a:p>
          <a:p>
            <a:pPr lvl="1"/>
            <a:r>
              <a:rPr lang="en-GB" dirty="0"/>
              <a:t>…p</a:t>
            </a:r>
            <a:r>
              <a:rPr lang="en-US" dirty="0" err="1"/>
              <a:t>romotes</a:t>
            </a:r>
            <a:r>
              <a:rPr lang="en-US" dirty="0"/>
              <a:t> an integrated approach to the management of water resources...</a:t>
            </a:r>
          </a:p>
          <a:p>
            <a:pPr lvl="1"/>
            <a:r>
              <a:rPr lang="en-US" dirty="0"/>
              <a:t>…seeking to overcome sectoral and regional fragmentation</a:t>
            </a:r>
            <a:endParaRPr lang="en-GB" dirty="0"/>
          </a:p>
          <a:p>
            <a:endParaRPr lang="en-US" dirty="0"/>
          </a:p>
          <a:p>
            <a:r>
              <a:rPr lang="en-US" dirty="0"/>
              <a:t>Builds on the MDG targets on drinking water and basic sanitation (targets 6.1-6.2)</a:t>
            </a:r>
          </a:p>
          <a:p>
            <a:r>
              <a:rPr lang="en-US" dirty="0"/>
              <a:t>Addresses the broader water context as emphasized at Rio+20 (targets 6.3-6.6)</a:t>
            </a:r>
          </a:p>
          <a:p>
            <a:r>
              <a:rPr lang="en-US" dirty="0"/>
              <a:t>Acknowledges the importance of an enabling environment and means of implementation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136DB4-22B5-4CB4-A5A4-AB522D0ACFF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416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/>
              <a:t>* = tier 3 indicators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136DB4-22B5-4CB4-A5A4-AB522D0ACFF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41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F57C7-DD79-854C-8B12-4FE3E4110D4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115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sz="1400" b="1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Tenemos dos metas (6.2 y 6.3) y tres indicadores (6.2.1 , 6.3.1, 6.3.2) Yo explicare</a:t>
            </a:r>
            <a:r>
              <a:rPr lang="es-ES_tradnl" sz="14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primeros dos</a:t>
            </a:r>
            <a:r>
              <a:rPr lang="es-ES_tradnl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indicador restante lo explicará mi colega </a:t>
            </a:r>
            <a:r>
              <a:rPr lang="en-US" sz="14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4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proxima</a:t>
            </a:r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4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presentacion</a:t>
            </a:r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F57C7-DD79-854C-8B12-4FE3E4110D4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751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5180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23704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38690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7715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  <a:p>
            <a:fld id="{ACB45293-677D-49B1-BE85-A1C442657C2F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692698"/>
            <a:ext cx="9144000" cy="1715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3151308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660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48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492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841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1582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517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32564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1170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5878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525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3670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563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  <a:p>
            <a:fld id="{ACB45293-677D-49B1-BE85-A1C442657C2F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692698"/>
            <a:ext cx="9144000" cy="1715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3809043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05611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8524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14979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6444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5271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33805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52019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BC764-7136-44C3-A6F1-C9EB26B08087}" type="datetimeFigureOut">
              <a:rPr lang="es-PE" smtClean="0"/>
              <a:t>11/04/2017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9B3DE-56C7-4C2B-90D8-717D823336F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98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931EA-FD86-B244-A9E9-47AE8C6A6C9E}" type="datetimeFigureOut">
              <a:rPr lang="en-GB" smtClean="0"/>
              <a:t>11/04/2017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1B0C6-43AB-2340-BD03-0CA93C7CE4C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693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fsoto@waterforpeople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4470" y="-8251"/>
            <a:ext cx="8863532" cy="6827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3" name="object 3"/>
          <p:cNvSpPr/>
          <p:nvPr/>
        </p:nvSpPr>
        <p:spPr>
          <a:xfrm>
            <a:off x="2727832" y="6592900"/>
            <a:ext cx="403411" cy="1844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4" name="object 4"/>
          <p:cNvSpPr/>
          <p:nvPr/>
        </p:nvSpPr>
        <p:spPr>
          <a:xfrm>
            <a:off x="134470" y="6745620"/>
            <a:ext cx="2605368" cy="0"/>
          </a:xfrm>
          <a:custGeom>
            <a:avLst/>
            <a:gdLst/>
            <a:ahLst/>
            <a:cxnLst/>
            <a:rect l="l" t="t" r="r" b="b"/>
            <a:pathLst>
              <a:path w="2952750">
                <a:moveTo>
                  <a:pt x="0" y="0"/>
                </a:moveTo>
                <a:lnTo>
                  <a:pt x="2952205" y="0"/>
                </a:lnTo>
              </a:path>
            </a:pathLst>
          </a:custGeom>
          <a:ln w="32657">
            <a:solidFill>
              <a:srgbClr val="77BFDB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5" name="object 5"/>
          <p:cNvSpPr txBox="1"/>
          <p:nvPr/>
        </p:nvSpPr>
        <p:spPr>
          <a:xfrm>
            <a:off x="3899647" y="2554942"/>
            <a:ext cx="1680882" cy="12167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1206" marR="4483" indent="11206">
              <a:lnSpc>
                <a:spcPct val="111600"/>
              </a:lnSpc>
            </a:pPr>
            <a:r>
              <a:rPr lang="es-PE" sz="1765" spc="-4" dirty="0" smtClean="0">
                <a:solidFill>
                  <a:srgbClr val="035075"/>
                </a:solidFill>
                <a:latin typeface="Arial"/>
                <a:cs typeface="Arial"/>
              </a:rPr>
              <a:t>E</a:t>
            </a:r>
            <a:r>
              <a:rPr sz="1765" spc="88" dirty="0">
                <a:solidFill>
                  <a:srgbClr val="035075"/>
                </a:solidFill>
                <a:latin typeface="Arial"/>
                <a:cs typeface="Arial"/>
              </a:rPr>
              <a:t>l</a:t>
            </a:r>
            <a:r>
              <a:rPr sz="1765" spc="62" dirty="0">
                <a:solidFill>
                  <a:srgbClr val="035075"/>
                </a:solidFill>
                <a:latin typeface="Arial"/>
                <a:cs typeface="Arial"/>
              </a:rPr>
              <a:t> </a:t>
            </a:r>
            <a:r>
              <a:rPr sz="1765" spc="44" dirty="0">
                <a:solidFill>
                  <a:srgbClr val="035075"/>
                </a:solidFill>
                <a:latin typeface="Arial"/>
                <a:cs typeface="Arial"/>
              </a:rPr>
              <a:t>Derecho </a:t>
            </a:r>
            <a:r>
              <a:rPr sz="1765" spc="66" dirty="0">
                <a:solidFill>
                  <a:srgbClr val="035075"/>
                </a:solidFill>
                <a:latin typeface="Arial"/>
                <a:cs typeface="Arial"/>
              </a:rPr>
              <a:t>Humano</a:t>
            </a:r>
            <a:r>
              <a:rPr sz="1765" spc="9" dirty="0">
                <a:solidFill>
                  <a:srgbClr val="035075"/>
                </a:solidFill>
                <a:latin typeface="Arial"/>
                <a:cs typeface="Arial"/>
              </a:rPr>
              <a:t> </a:t>
            </a:r>
            <a:r>
              <a:rPr sz="1765" spc="84" dirty="0">
                <a:solidFill>
                  <a:srgbClr val="035075"/>
                </a:solidFill>
                <a:latin typeface="Arial"/>
                <a:cs typeface="Arial"/>
              </a:rPr>
              <a:t>al</a:t>
            </a:r>
            <a:r>
              <a:rPr sz="1765" spc="57" dirty="0">
                <a:solidFill>
                  <a:srgbClr val="035075"/>
                </a:solidFill>
                <a:latin typeface="Arial"/>
                <a:cs typeface="Arial"/>
              </a:rPr>
              <a:t> </a:t>
            </a:r>
            <a:r>
              <a:rPr sz="1765" spc="49" dirty="0">
                <a:solidFill>
                  <a:srgbClr val="035075"/>
                </a:solidFill>
                <a:latin typeface="Arial"/>
                <a:cs typeface="Arial"/>
              </a:rPr>
              <a:t>A</a:t>
            </a:r>
            <a:r>
              <a:rPr sz="1765" spc="35" dirty="0">
                <a:solidFill>
                  <a:srgbClr val="035075"/>
                </a:solidFill>
                <a:latin typeface="Arial"/>
                <a:cs typeface="Arial"/>
              </a:rPr>
              <a:t>g</a:t>
            </a:r>
            <a:r>
              <a:rPr sz="1765" spc="79" dirty="0">
                <a:solidFill>
                  <a:srgbClr val="035075"/>
                </a:solidFill>
                <a:latin typeface="Arial"/>
                <a:cs typeface="Arial"/>
              </a:rPr>
              <a:t>ua</a:t>
            </a:r>
            <a:r>
              <a:rPr lang="es-PE" sz="1765" spc="79" dirty="0">
                <a:solidFill>
                  <a:srgbClr val="035075"/>
                </a:solidFill>
                <a:latin typeface="Arial"/>
                <a:cs typeface="Arial"/>
              </a:rPr>
              <a:t> y al Saneamiento</a:t>
            </a:r>
            <a:endParaRPr sz="1765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31886" y="4994782"/>
            <a:ext cx="86285" cy="2443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588" spc="-57" dirty="0">
                <a:solidFill>
                  <a:srgbClr val="34AAD1"/>
                </a:solidFill>
                <a:latin typeface="Arial"/>
                <a:cs typeface="Arial"/>
              </a:rPr>
              <a:t>•</a:t>
            </a:r>
            <a:endParaRPr sz="1588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50881" y="5156539"/>
            <a:ext cx="253253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1619"/>
              </a:lnSpc>
            </a:pPr>
            <a:r>
              <a:rPr sz="1235" spc="66" dirty="0">
                <a:solidFill>
                  <a:srgbClr val="1893C6"/>
                </a:solidFill>
                <a:latin typeface="Arial"/>
                <a:cs typeface="Arial"/>
              </a:rPr>
              <a:t>•</a:t>
            </a:r>
            <a:r>
              <a:rPr sz="1235" spc="-31" dirty="0">
                <a:solidFill>
                  <a:srgbClr val="1893C6"/>
                </a:solidFill>
                <a:latin typeface="Arial"/>
                <a:cs typeface="Arial"/>
              </a:rPr>
              <a:t> </a:t>
            </a:r>
            <a:r>
              <a:rPr sz="1500" spc="97" dirty="0">
                <a:solidFill>
                  <a:srgbClr val="34AAD1"/>
                </a:solidFill>
                <a:latin typeface="Courier New"/>
                <a:cs typeface="Courier New"/>
              </a:rPr>
              <a:t>•</a:t>
            </a:r>
            <a:endParaRPr sz="1500">
              <a:latin typeface="Courier New"/>
              <a:cs typeface="Courier New"/>
            </a:endParaRPr>
          </a:p>
          <a:p>
            <a:pPr marL="28016">
              <a:lnSpc>
                <a:spcPts val="1196"/>
              </a:lnSpc>
            </a:pPr>
            <a:r>
              <a:rPr sz="1147" spc="101" dirty="0">
                <a:solidFill>
                  <a:srgbClr val="34AAD1"/>
                </a:solidFill>
                <a:latin typeface="Arial"/>
                <a:cs typeface="Arial"/>
              </a:rPr>
              <a:t>•</a:t>
            </a:r>
            <a:endParaRPr sz="1147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32532" y="5374271"/>
            <a:ext cx="110378" cy="2716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765" spc="71" dirty="0">
                <a:solidFill>
                  <a:srgbClr val="1893C6"/>
                </a:solidFill>
                <a:latin typeface="Arial"/>
                <a:cs typeface="Arial"/>
              </a:rPr>
              <a:t>•</a:t>
            </a:r>
            <a:endParaRPr sz="1765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46087" y="5534390"/>
            <a:ext cx="337857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677" spc="88" dirty="0">
                <a:solidFill>
                  <a:srgbClr val="054F9C"/>
                </a:solidFill>
                <a:latin typeface="Times New Roman"/>
                <a:cs typeface="Times New Roman"/>
              </a:rPr>
              <a:t>o</a:t>
            </a:r>
            <a:r>
              <a:rPr sz="1677" spc="-265" dirty="0">
                <a:solidFill>
                  <a:srgbClr val="054F9C"/>
                </a:solidFill>
                <a:latin typeface="Times New Roman"/>
                <a:cs typeface="Times New Roman"/>
              </a:rPr>
              <a:t> </a:t>
            </a:r>
            <a:r>
              <a:rPr sz="1677" spc="180" dirty="0">
                <a:solidFill>
                  <a:srgbClr val="054F9C"/>
                </a:solidFill>
                <a:latin typeface="Times New Roman"/>
                <a:cs typeface="Times New Roman"/>
              </a:rPr>
              <a:t>O</a:t>
            </a:r>
            <a:endParaRPr sz="1677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16302" y="5764933"/>
            <a:ext cx="187138" cy="2648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721" spc="816" dirty="0">
                <a:solidFill>
                  <a:srgbClr val="1893C6"/>
                </a:solidFill>
                <a:latin typeface="Arial"/>
                <a:cs typeface="Arial"/>
              </a:rPr>
              <a:t>,</a:t>
            </a:r>
            <a:endParaRPr sz="1721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36912" y="5908516"/>
            <a:ext cx="585507" cy="38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2471" spc="-424" dirty="0">
                <a:solidFill>
                  <a:srgbClr val="054F9C"/>
                </a:solidFill>
                <a:latin typeface="Times New Roman"/>
                <a:cs typeface="Times New Roman"/>
              </a:rPr>
              <a:t>o</a:t>
            </a:r>
            <a:r>
              <a:rPr sz="1853" spc="231" baseline="37698" dirty="0">
                <a:solidFill>
                  <a:srgbClr val="1893C6"/>
                </a:solidFill>
                <a:latin typeface="Arial"/>
                <a:cs typeface="Arial"/>
              </a:rPr>
              <a:t>•</a:t>
            </a:r>
            <a:r>
              <a:rPr sz="2471" spc="159" dirty="0">
                <a:solidFill>
                  <a:srgbClr val="054F9C"/>
                </a:solidFill>
                <a:latin typeface="Times New Roman"/>
                <a:cs typeface="Times New Roman"/>
              </a:rPr>
              <a:t>o</a:t>
            </a:r>
            <a:r>
              <a:rPr sz="2471" spc="251" dirty="0">
                <a:solidFill>
                  <a:srgbClr val="054F9C"/>
                </a:solidFill>
                <a:latin typeface="Times New Roman"/>
                <a:cs typeface="Times New Roman"/>
              </a:rPr>
              <a:t> </a:t>
            </a:r>
            <a:r>
              <a:rPr sz="838" i="1" spc="287" dirty="0">
                <a:solidFill>
                  <a:srgbClr val="0A69AE"/>
                </a:solidFill>
                <a:latin typeface="Arial"/>
                <a:cs typeface="Arial"/>
              </a:rPr>
              <a:t>0</a:t>
            </a:r>
            <a:endParaRPr sz="838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22711" y="6102148"/>
            <a:ext cx="61856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31"/>
              </a:lnSpc>
              <a:tabLst>
                <a:tab pos="512136" algn="l"/>
              </a:tabLst>
            </a:pPr>
            <a:r>
              <a:rPr sz="971" spc="366" dirty="0">
                <a:solidFill>
                  <a:srgbClr val="1893C6"/>
                </a:solidFill>
                <a:latin typeface="Times New Roman"/>
                <a:cs typeface="Times New Roman"/>
              </a:rPr>
              <a:t>•  </a:t>
            </a:r>
            <a:r>
              <a:rPr sz="971" spc="62" dirty="0">
                <a:solidFill>
                  <a:srgbClr val="1893C6"/>
                </a:solidFill>
                <a:latin typeface="Times New Roman"/>
                <a:cs typeface="Times New Roman"/>
              </a:rPr>
              <a:t> </a:t>
            </a:r>
            <a:r>
              <a:rPr sz="971" spc="459" dirty="0">
                <a:solidFill>
                  <a:srgbClr val="0A69AE"/>
                </a:solidFill>
                <a:latin typeface="Times New Roman"/>
                <a:cs typeface="Times New Roman"/>
              </a:rPr>
              <a:t>0</a:t>
            </a:r>
            <a:r>
              <a:rPr sz="971" dirty="0">
                <a:solidFill>
                  <a:srgbClr val="0A69AE"/>
                </a:solidFill>
                <a:latin typeface="Times New Roman"/>
                <a:cs typeface="Times New Roman"/>
              </a:rPr>
              <a:t>	</a:t>
            </a:r>
            <a:r>
              <a:rPr sz="971" spc="379" dirty="0">
                <a:solidFill>
                  <a:srgbClr val="34AAD1"/>
                </a:solidFill>
                <a:latin typeface="Times New Roman"/>
                <a:cs typeface="Times New Roman"/>
              </a:rPr>
              <a:t>.</a:t>
            </a:r>
            <a:endParaRPr sz="971">
              <a:latin typeface="Times New Roman"/>
              <a:cs typeface="Times New Roman"/>
            </a:endParaRPr>
          </a:p>
          <a:p>
            <a:pPr marL="195553">
              <a:lnSpc>
                <a:spcPts val="1512"/>
              </a:lnSpc>
            </a:pPr>
            <a:r>
              <a:rPr sz="1456" spc="454" dirty="0">
                <a:solidFill>
                  <a:srgbClr val="34AAD1"/>
                </a:solidFill>
                <a:latin typeface="Arial"/>
                <a:cs typeface="Arial"/>
              </a:rPr>
              <a:t>.</a:t>
            </a:r>
            <a:r>
              <a:rPr sz="1456" spc="525" dirty="0">
                <a:solidFill>
                  <a:srgbClr val="054F9C"/>
                </a:solidFill>
                <a:latin typeface="Arial"/>
                <a:cs typeface="Arial"/>
              </a:rPr>
              <a:t>0</a:t>
            </a:r>
            <a:r>
              <a:rPr sz="1456" spc="119" dirty="0">
                <a:solidFill>
                  <a:srgbClr val="054F9C"/>
                </a:solidFill>
                <a:latin typeface="Arial"/>
                <a:cs typeface="Arial"/>
              </a:rPr>
              <a:t> </a:t>
            </a:r>
            <a:r>
              <a:rPr sz="1456" spc="-150" dirty="0">
                <a:solidFill>
                  <a:srgbClr val="1893C6"/>
                </a:solidFill>
                <a:latin typeface="Arial"/>
                <a:cs typeface="Arial"/>
              </a:rPr>
              <a:t>..</a:t>
            </a:r>
            <a:endParaRPr sz="1456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90161" y="6306362"/>
            <a:ext cx="207309" cy="162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059" spc="-22" dirty="0">
                <a:solidFill>
                  <a:srgbClr val="1893C6"/>
                </a:solidFill>
                <a:latin typeface="Times New Roman"/>
                <a:cs typeface="Times New Roman"/>
              </a:rPr>
              <a:t>'tO.</a:t>
            </a:r>
            <a:endParaRPr sz="1059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60379" y="6040518"/>
            <a:ext cx="169209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235" spc="534" dirty="0">
                <a:solidFill>
                  <a:srgbClr val="054F9C"/>
                </a:solidFill>
                <a:latin typeface="Times New Roman"/>
                <a:cs typeface="Times New Roman"/>
              </a:rPr>
              <a:t>0</a:t>
            </a:r>
            <a:endParaRPr sz="1235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81955" y="6242211"/>
            <a:ext cx="78441" cy="162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059" spc="66" dirty="0">
                <a:solidFill>
                  <a:srgbClr val="1893C6"/>
                </a:solidFill>
                <a:latin typeface="Arial"/>
                <a:cs typeface="Arial"/>
              </a:rPr>
              <a:t>•</a:t>
            </a:r>
            <a:endParaRPr sz="1059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62315" y="6278363"/>
            <a:ext cx="172010" cy="203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324" spc="441" dirty="0">
                <a:solidFill>
                  <a:srgbClr val="054F9C"/>
                </a:solidFill>
                <a:latin typeface="Arial"/>
                <a:cs typeface="Arial"/>
              </a:rPr>
              <a:t>0</a:t>
            </a:r>
            <a:endParaRPr sz="1324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90900" y="6178161"/>
            <a:ext cx="395567" cy="529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941" spc="199" dirty="0">
                <a:solidFill>
                  <a:srgbClr val="34AAD1"/>
                </a:solidFill>
                <a:latin typeface="Arial"/>
                <a:cs typeface="Arial"/>
              </a:rPr>
              <a:t>.</a:t>
            </a:r>
            <a:r>
              <a:rPr sz="1941" spc="260" dirty="0">
                <a:solidFill>
                  <a:srgbClr val="34AAD1"/>
                </a:solidFill>
                <a:latin typeface="Arial"/>
                <a:cs typeface="Arial"/>
              </a:rPr>
              <a:t> </a:t>
            </a:r>
            <a:r>
              <a:rPr sz="3441" spc="-397" dirty="0">
                <a:solidFill>
                  <a:srgbClr val="1893C6"/>
                </a:solidFill>
                <a:latin typeface="Times New Roman"/>
                <a:cs typeface="Times New Roman"/>
              </a:rPr>
              <a:t>...</a:t>
            </a:r>
            <a:endParaRPr sz="3441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5169" y="6633224"/>
            <a:ext cx="86285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235" spc="66" dirty="0">
                <a:solidFill>
                  <a:srgbClr val="1893C6"/>
                </a:solidFill>
                <a:latin typeface="Arial"/>
                <a:cs typeface="Arial"/>
              </a:rPr>
              <a:t>•</a:t>
            </a:r>
            <a:endParaRPr sz="1235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35528" y="6572980"/>
            <a:ext cx="118222" cy="2716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1765" spc="132" dirty="0">
                <a:solidFill>
                  <a:srgbClr val="1893C6"/>
                </a:solidFill>
                <a:latin typeface="Arial"/>
                <a:cs typeface="Arial"/>
              </a:rPr>
              <a:t>•</a:t>
            </a:r>
            <a:endParaRPr sz="1765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408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92088"/>
          </a:xfrm>
        </p:spPr>
        <p:txBody>
          <a:bodyPr>
            <a:normAutofit/>
          </a:bodyPr>
          <a:lstStyle/>
          <a:p>
            <a:r>
              <a:rPr lang="es-PE" b="1" i="1" dirty="0">
                <a:solidFill>
                  <a:schemeClr val="accent6">
                    <a:lumMod val="75000"/>
                  </a:schemeClr>
                </a:solidFill>
              </a:rPr>
              <a:t>IMPLICANCIAS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107504" y="836712"/>
            <a:ext cx="8856984" cy="5904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defPPr>
              <a:defRPr lang="es-PE"/>
            </a:defPPr>
            <a:lvl1pPr marL="571500" indent="-571500">
              <a:spcBef>
                <a:spcPct val="20000"/>
              </a:spcBef>
              <a:buFont typeface="Wingdings" panose="05000000000000000000" pitchFamily="2" charset="2"/>
              <a:buChar char="ü"/>
              <a:defRPr sz="44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s-PE" dirty="0"/>
              <a:t>Acceso físico, el agua debe estar a disposición sin que tengan que hacer grandes esfuerzos físico o recorrer largas distancias.</a:t>
            </a:r>
          </a:p>
          <a:p>
            <a:r>
              <a:rPr lang="es-PE" dirty="0"/>
              <a:t>Acceso Económico,  El Principio IV  de la Conferencia de Dublín establece que el agua es un bien con valor económico, sin embargo la Observación General N° 15 considera como un bien social y cultural.</a:t>
            </a:r>
          </a:p>
          <a:p>
            <a:r>
              <a:rPr lang="es-PE" dirty="0"/>
              <a:t>Los costos directos e indirectos de su provisión deben ser accesibles y no deben poner en peligro los otros derechos humanos (como la alimentación, la salud, etc.). El Estado está obligado a establecer instrumentos de compensación, subsidio  o exoneración para los sectores que no podrían asumir el costo real.</a:t>
            </a:r>
          </a:p>
          <a:p>
            <a:r>
              <a:rPr lang="es-PE" dirty="0"/>
              <a:t>Acceso sin discriminación, agua accesible a cualquier persona.</a:t>
            </a:r>
          </a:p>
          <a:p>
            <a:r>
              <a:rPr lang="es-PE" dirty="0"/>
              <a:t>Acceso informado, condiciones de calidad, disponibilidad real y potencial del recurso.</a:t>
            </a:r>
          </a:p>
          <a:p>
            <a:endParaRPr lang="es-PE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31517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5318" r="25040"/>
          <a:stretch/>
        </p:blipFill>
        <p:spPr>
          <a:xfrm>
            <a:off x="131903" y="1376773"/>
            <a:ext cx="1674186" cy="351738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69321" y="944724"/>
            <a:ext cx="133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>
                <a:solidFill>
                  <a:srgbClr val="5B9BD5"/>
                </a:solidFill>
              </a:rPr>
              <a:t>Objetivos del</a:t>
            </a:r>
          </a:p>
          <a:p>
            <a:r>
              <a:rPr lang="es-PE" sz="1200" b="1" dirty="0">
                <a:solidFill>
                  <a:srgbClr val="5B9BD5"/>
                </a:solidFill>
              </a:rPr>
              <a:t> Milenio</a:t>
            </a:r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" t="18879" r="3856"/>
          <a:stretch/>
        </p:blipFill>
        <p:spPr bwMode="auto">
          <a:xfrm>
            <a:off x="2357755" y="2045382"/>
            <a:ext cx="6641579" cy="3813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lecha a la derecha con muesca 5"/>
          <p:cNvSpPr/>
          <p:nvPr/>
        </p:nvSpPr>
        <p:spPr>
          <a:xfrm>
            <a:off x="169320" y="4833156"/>
            <a:ext cx="1972410" cy="1134126"/>
          </a:xfrm>
          <a:prstGeom prst="notched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>
              <a:solidFill>
                <a:prstClr val="white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674128" y="1032265"/>
            <a:ext cx="63175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3000" b="1" kern="0" dirty="0">
                <a:solidFill>
                  <a:srgbClr val="000066"/>
                </a:solidFill>
              </a:rPr>
              <a:t>OBJETIVOS DE DESARROLLO SOSTENIBLE</a:t>
            </a:r>
          </a:p>
        </p:txBody>
      </p:sp>
      <p:sp>
        <p:nvSpPr>
          <p:cNvPr id="9" name="Elipse 8"/>
          <p:cNvSpPr/>
          <p:nvPr/>
        </p:nvSpPr>
        <p:spPr>
          <a:xfrm>
            <a:off x="7920373" y="2105737"/>
            <a:ext cx="1188131" cy="148528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50">
              <a:solidFill>
                <a:prstClr val="white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457200" y="44624"/>
            <a:ext cx="8229600" cy="79208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b="1" i="1">
                <a:solidFill>
                  <a:srgbClr val="0000FF"/>
                </a:solidFill>
              </a:rPr>
              <a:t>COMPROMISOS</a:t>
            </a:r>
            <a:endParaRPr lang="es-PE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89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92088"/>
          </a:xfrm>
        </p:spPr>
        <p:txBody>
          <a:bodyPr>
            <a:normAutofit/>
          </a:bodyPr>
          <a:lstStyle/>
          <a:p>
            <a:r>
              <a:rPr lang="es-PE" b="1" i="1" dirty="0">
                <a:solidFill>
                  <a:srgbClr val="0000FF"/>
                </a:solidFill>
              </a:rPr>
              <a:t>COMPROMISOS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395536" y="1268760"/>
            <a:ext cx="8291264" cy="5256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es-PE"/>
            </a:defPPr>
            <a:lvl1pPr marL="571500" indent="-571500">
              <a:spcBef>
                <a:spcPct val="20000"/>
              </a:spcBef>
              <a:buFont typeface="Wingdings" panose="05000000000000000000" pitchFamily="2" charset="2"/>
              <a:buChar char="ü"/>
              <a:defRPr sz="44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>
              <a:buNone/>
            </a:pPr>
            <a:r>
              <a:rPr lang="es-PE" sz="6000" dirty="0"/>
              <a:t>ODS 6, </a:t>
            </a:r>
          </a:p>
          <a:p>
            <a:r>
              <a:rPr lang="es-PE" sz="6000" dirty="0"/>
              <a:t>Garantizar la disponibilidad de agua y su gestión sostenible y el saneamiento para todos.</a:t>
            </a:r>
          </a:p>
          <a:p>
            <a:endParaRPr lang="es-PE" sz="6000" dirty="0"/>
          </a:p>
        </p:txBody>
      </p:sp>
    </p:spTree>
    <p:extLst>
      <p:ext uri="{BB962C8B-B14F-4D97-AF65-F5344CB8AC3E}">
        <p14:creationId xmlns:p14="http://schemas.microsoft.com/office/powerpoint/2010/main" val="1284557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7"/>
          <p:cNvSpPr/>
          <p:nvPr/>
        </p:nvSpPr>
        <p:spPr>
          <a:xfrm>
            <a:off x="1937174" y="2537799"/>
            <a:ext cx="792088" cy="486054"/>
          </a:xfrm>
          <a:prstGeom prst="hexagon">
            <a:avLst>
              <a:gd name="adj" fmla="val 28900"/>
              <a:gd name="vf" fmla="val 115470"/>
            </a:avLst>
          </a:prstGeom>
          <a:solidFill>
            <a:srgbClr val="0070C0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4" name="Content Placeholder 3"/>
          <p:cNvGraphicFramePr>
            <a:graphicFrameLocks/>
          </p:cNvGraphicFramePr>
          <p:nvPr>
            <p:extLst/>
          </p:nvPr>
        </p:nvGraphicFramePr>
        <p:xfrm>
          <a:off x="467545" y="1867014"/>
          <a:ext cx="5508104" cy="3614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Hexagon 4"/>
          <p:cNvSpPr/>
          <p:nvPr/>
        </p:nvSpPr>
        <p:spPr>
          <a:xfrm>
            <a:off x="6665495" y="2605482"/>
            <a:ext cx="1858282" cy="1188132"/>
          </a:xfrm>
          <a:prstGeom prst="hexagon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0110" tIns="30056" rIns="60110" bIns="30056" rtlCol="0" anchor="ctr"/>
          <a:lstStyle/>
          <a:p>
            <a:pPr algn="ctr"/>
            <a:r>
              <a:rPr lang="es-ES_tradnl" sz="1350" dirty="0"/>
              <a:t>6.a</a:t>
            </a:r>
            <a:br>
              <a:rPr lang="es-ES_tradnl" sz="1350" dirty="0"/>
            </a:br>
            <a:r>
              <a:rPr lang="es-ES_tradnl" sz="1350" dirty="0"/>
              <a:t> Cooperación internacional y creación de capacidades</a:t>
            </a:r>
          </a:p>
        </p:txBody>
      </p:sp>
      <p:sp>
        <p:nvSpPr>
          <p:cNvPr id="6" name="Hexagon 5"/>
          <p:cNvSpPr/>
          <p:nvPr/>
        </p:nvSpPr>
        <p:spPr>
          <a:xfrm>
            <a:off x="6809875" y="3935878"/>
            <a:ext cx="1713902" cy="1188000"/>
          </a:xfrm>
          <a:prstGeom prst="hexagon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0110" tIns="30056" rIns="60110" bIns="30056" rtlCol="0" anchor="ctr"/>
          <a:lstStyle/>
          <a:p>
            <a:pPr algn="ctr"/>
            <a:r>
              <a:rPr lang="es-ES_tradnl" sz="1350" dirty="0"/>
              <a:t>6.b</a:t>
            </a:r>
            <a:br>
              <a:rPr lang="es-ES_tradnl" sz="1350" dirty="0"/>
            </a:br>
            <a:r>
              <a:rPr lang="es-ES_tradnl" sz="1350" dirty="0"/>
              <a:t>Participación de las partes interesadas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316842" y="937878"/>
            <a:ext cx="7503630" cy="8572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_tradnl" sz="3300" b="1" dirty="0">
                <a:solidFill>
                  <a:schemeClr val="accent5"/>
                </a:solidFill>
                <a:ea typeface="+mn-ea"/>
                <a:cs typeface="+mn-cs"/>
              </a:rPr>
              <a:t>ODS 6 Metas e indicadores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836712"/>
            <a:ext cx="1224136" cy="91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639350" y="1700808"/>
            <a:ext cx="8037107" cy="3996444"/>
            <a:chOff x="639349" y="1124744"/>
            <a:chExt cx="8037107" cy="5328592"/>
          </a:xfrm>
        </p:grpSpPr>
        <p:sp>
          <p:nvSpPr>
            <p:cNvPr id="11" name="Oval 10"/>
            <p:cNvSpPr/>
            <p:nvPr/>
          </p:nvSpPr>
          <p:spPr>
            <a:xfrm>
              <a:off x="3491881" y="1124744"/>
              <a:ext cx="504055" cy="57606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CH" sz="900">
                  <a:solidFill>
                    <a:schemeClr val="tx1"/>
                  </a:solidFill>
                </a:rPr>
                <a:t>6.1.1</a:t>
              </a:r>
              <a:endParaRPr lang="en-GB" sz="900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932040" y="2060848"/>
              <a:ext cx="576064" cy="57606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CH" sz="900" dirty="0">
                  <a:solidFill>
                    <a:schemeClr val="tx1"/>
                  </a:solidFill>
                </a:rPr>
                <a:t>6.2.1</a:t>
              </a:r>
              <a:endParaRPr lang="en-GB" sz="900" dirty="0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220072" y="4293096"/>
              <a:ext cx="576064" cy="57606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CH" sz="900">
                  <a:solidFill>
                    <a:schemeClr val="tx1"/>
                  </a:solidFill>
                </a:rPr>
                <a:t>6.3.1</a:t>
              </a:r>
              <a:endParaRPr lang="en-GB" sz="900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4788024" y="5085184"/>
              <a:ext cx="576064" cy="57606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CH" sz="900">
                  <a:solidFill>
                    <a:schemeClr val="tx1"/>
                  </a:solidFill>
                </a:rPr>
                <a:t>6.3.2</a:t>
              </a:r>
              <a:endParaRPr lang="en-GB" sz="900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3419872" y="5818972"/>
              <a:ext cx="576064" cy="57606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CH" sz="900">
                  <a:solidFill>
                    <a:schemeClr val="tx1"/>
                  </a:solidFill>
                </a:rPr>
                <a:t>6.4.1</a:t>
              </a:r>
              <a:endParaRPr lang="en-GB" sz="900">
                <a:solidFill>
                  <a:schemeClr val="tx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483768" y="5877272"/>
              <a:ext cx="576064" cy="57606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CH" sz="900" dirty="0">
                  <a:solidFill>
                    <a:schemeClr val="tx1"/>
                  </a:solidFill>
                </a:rPr>
                <a:t>6.4.2</a:t>
              </a:r>
              <a:endParaRPr lang="en-GB" sz="900" dirty="0">
                <a:solidFill>
                  <a:schemeClr val="tx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999389" y="5086756"/>
              <a:ext cx="576064" cy="57606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CH" sz="900">
                  <a:solidFill>
                    <a:schemeClr val="tx1"/>
                  </a:solidFill>
                </a:rPr>
                <a:t>6.5.1</a:t>
              </a:r>
              <a:endParaRPr lang="en-GB" sz="900">
                <a:solidFill>
                  <a:schemeClr val="tx1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639349" y="4313556"/>
              <a:ext cx="576064" cy="57606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CH" sz="900">
                  <a:solidFill>
                    <a:schemeClr val="tx1"/>
                  </a:solidFill>
                </a:rPr>
                <a:t>6.5.2</a:t>
              </a:r>
              <a:endParaRPr lang="en-GB" sz="900">
                <a:solidFill>
                  <a:schemeClr val="tx1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827584" y="2132856"/>
              <a:ext cx="576064" cy="57606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CH" sz="900">
                  <a:solidFill>
                    <a:schemeClr val="tx1"/>
                  </a:solidFill>
                </a:rPr>
                <a:t>6.6.1</a:t>
              </a:r>
              <a:endParaRPr lang="en-GB" sz="900">
                <a:solidFill>
                  <a:schemeClr val="tx1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7937783" y="2060848"/>
              <a:ext cx="576064" cy="57606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CH" sz="900" dirty="0">
                  <a:solidFill>
                    <a:schemeClr val="tx1"/>
                  </a:solidFill>
                </a:rPr>
                <a:t>6.a.1</a:t>
              </a:r>
              <a:endParaRPr lang="en-GB" sz="900" dirty="0">
                <a:solidFill>
                  <a:schemeClr val="tx1"/>
                </a:solidFill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8100392" y="4122653"/>
              <a:ext cx="576064" cy="57606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CH" sz="900" dirty="0">
                  <a:solidFill>
                    <a:schemeClr val="tx1"/>
                  </a:solidFill>
                </a:rPr>
                <a:t>6.b.1</a:t>
              </a:r>
              <a:endParaRPr lang="en-GB" sz="9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164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SDG 6 global </a:t>
            </a:r>
            <a:r>
              <a:rPr lang="fr-CH" dirty="0" err="1"/>
              <a:t>indicators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0" y="-171399"/>
          <a:ext cx="9144001" cy="7086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35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728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76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5587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1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No</a:t>
                      </a:r>
                      <a:endParaRPr lang="en-GB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2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ODS 6 </a:t>
                      </a:r>
                      <a:r>
                        <a:rPr lang="fr-CH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indicadores</a:t>
                      </a:r>
                      <a:r>
                        <a:rPr lang="fr-CH" sz="2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CH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mundiales</a:t>
                      </a:r>
                      <a:r>
                        <a:rPr lang="fr-CH" sz="2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(</a:t>
                      </a:r>
                      <a:r>
                        <a:rPr lang="fr-CH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título</a:t>
                      </a:r>
                      <a:r>
                        <a:rPr lang="fr-CH" sz="2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CH" sz="2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corto</a:t>
                      </a:r>
                      <a:r>
                        <a:rPr lang="fr-CH" sz="2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</a:t>
                      </a:r>
                      <a:endParaRPr lang="en-GB" sz="2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Custodio</a:t>
                      </a:r>
                      <a:endParaRPr lang="en-GB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422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6.1.1 </a:t>
                      </a:r>
                      <a:endParaRPr lang="en-GB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9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Servicios de suministro de agua potable gestionados de manera segura</a:t>
                      </a:r>
                      <a:endParaRPr lang="en-GB" sz="19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WHO UNICEF</a:t>
                      </a:r>
                      <a:endParaRPr lang="en-GB" sz="16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761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6.2.1 </a:t>
                      </a:r>
                      <a:endParaRPr lang="en-GB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9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Servicios de saneamiento gestionados de manera segura</a:t>
                      </a:r>
                      <a:endParaRPr lang="en-GB" sz="19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WHO UNICEF</a:t>
                      </a:r>
                      <a:endParaRPr lang="en-GB" sz="16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761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6.3.1 </a:t>
                      </a:r>
                      <a:endParaRPr lang="en-GB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9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Aguas residuales tratadas de manera segura*</a:t>
                      </a:r>
                      <a:endParaRPr lang="en-GB" sz="19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WHO    </a:t>
                      </a:r>
                      <a:r>
                        <a:rPr lang="fr-CH" sz="1600" b="0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UN-Habitat</a:t>
                      </a:r>
                      <a:endParaRPr lang="en-GB" sz="16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618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6.3.2 </a:t>
                      </a:r>
                      <a:endParaRPr lang="en-GB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9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Masas de agua de buena calidad</a:t>
                      </a:r>
                      <a:r>
                        <a:rPr lang="en-GB" sz="19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GB" sz="19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UNEP</a:t>
                      </a:r>
                      <a:endParaRPr lang="en-GB" sz="16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618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6.4.1 </a:t>
                      </a:r>
                      <a:endParaRPr lang="en-GB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Eficiencia del uso del agua</a:t>
                      </a:r>
                      <a:r>
                        <a:rPr lang="en-GB" sz="1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GB" sz="1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FAO</a:t>
                      </a:r>
                      <a:endParaRPr lang="en-GB" sz="16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618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6.4.2 </a:t>
                      </a:r>
                      <a:endParaRPr lang="en-GB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Nivel de estrés por escasez de agua</a:t>
                      </a:r>
                      <a:endParaRPr lang="en-GB" sz="1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FAO</a:t>
                      </a:r>
                      <a:endParaRPr lang="en-GB" sz="16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618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6.5.1 </a:t>
                      </a:r>
                      <a:endParaRPr lang="en-GB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9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Ordenación integrada de los recursos hídricos</a:t>
                      </a:r>
                      <a:endParaRPr lang="en-GB" sz="1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UNEP</a:t>
                      </a:r>
                      <a:endParaRPr lang="en-GB" sz="16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8839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6.5.2 </a:t>
                      </a:r>
                      <a:endParaRPr lang="en-GB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9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Superficie de cuencas transfronterizas con un arreglo operacional para la cooperación</a:t>
                      </a:r>
                      <a:r>
                        <a:rPr lang="en-GB" sz="19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GB" sz="19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UNECE UNESCO</a:t>
                      </a:r>
                      <a:endParaRPr lang="en-GB" sz="16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6618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6.6.1 </a:t>
                      </a:r>
                      <a:endParaRPr lang="en-GB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9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Extensión de los ecosistemas* </a:t>
                      </a:r>
                      <a:endParaRPr lang="en-GB" sz="19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UNEP</a:t>
                      </a:r>
                      <a:endParaRPr lang="en-GB" sz="16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84634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6.a.1 </a:t>
                      </a:r>
                      <a:endParaRPr lang="en-GB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9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Asistencia oficial para el desarrollo destinada al agua y el saneamiento que forma parte de un plan de gastos coordinados del gobierno</a:t>
                      </a:r>
                      <a:endParaRPr lang="en-GB" sz="19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WHO UNEP OECD</a:t>
                      </a:r>
                      <a:endParaRPr lang="en-GB" sz="16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78839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6.b.1 </a:t>
                      </a:r>
                      <a:endParaRPr lang="en-GB" sz="16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9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Participación de las comunidades locales en la ordenación del agua y el saneamiento</a:t>
                      </a:r>
                      <a:endParaRPr lang="en-GB" sz="19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6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WHO</a:t>
                      </a:r>
                      <a:r>
                        <a:rPr lang="fr-CH" sz="1600" b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UNEP OECD</a:t>
                      </a:r>
                      <a:endParaRPr lang="en-GB" sz="16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GB"/>
          </a:p>
          <a:p>
            <a:fld id="{ACB45293-677D-49B1-BE85-A1C442657C2F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824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38632"/>
            <a:ext cx="7886700" cy="994172"/>
          </a:xfrm>
        </p:spPr>
        <p:txBody>
          <a:bodyPr>
            <a:normAutofit/>
          </a:bodyPr>
          <a:lstStyle/>
          <a:p>
            <a:r>
              <a:rPr lang="fr-CH" b="1" dirty="0">
                <a:solidFill>
                  <a:schemeClr val="accent5"/>
                </a:solidFill>
                <a:ea typeface="+mn-ea"/>
                <a:cs typeface="+mn-cs"/>
              </a:rPr>
              <a:t>ODS - Meta 6.1</a:t>
            </a:r>
            <a:endParaRPr lang="en-GB" b="1" dirty="0">
              <a:solidFill>
                <a:schemeClr val="accent5"/>
              </a:solidFill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98014"/>
            <a:ext cx="8229600" cy="3348373"/>
          </a:xfrm>
        </p:spPr>
        <p:txBody>
          <a:bodyPr/>
          <a:lstStyle/>
          <a:p>
            <a:pPr marL="0" indent="0">
              <a:buNone/>
            </a:pPr>
            <a:r>
              <a:rPr lang="es-ES_tradnl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“Para 2030, lograr el acceso universal y equitativo al agua potable, a un precio asequible para todos”</a:t>
            </a:r>
            <a:endParaRPr lang="es-ES_tradnl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defTabSz="685800"/>
            <a:fld id="{ACB45293-677D-49B1-BE85-A1C442657C2F}" type="slidenum">
              <a:rPr lang="en-GB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15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6"/>
          <a:stretch/>
        </p:blipFill>
        <p:spPr bwMode="auto">
          <a:xfrm>
            <a:off x="6395622" y="4275365"/>
            <a:ext cx="2795292" cy="1763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2768777"/>
            <a:ext cx="8219256" cy="210623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900"/>
              </a:spcBef>
              <a:spcAft>
                <a:spcPts val="225"/>
              </a:spcAft>
              <a:buClr>
                <a:srgbClr val="44546A"/>
              </a:buClr>
              <a:buNone/>
            </a:pPr>
            <a:r>
              <a:rPr lang="es-ES_tradnl" sz="2100" b="1" dirty="0">
                <a:solidFill>
                  <a:prstClr val="black"/>
                </a:solidFill>
                <a:latin typeface="Calibri Light"/>
              </a:rPr>
              <a:t>Indicador 6.1.1 </a:t>
            </a:r>
            <a:r>
              <a:rPr lang="es-ES_tradnl" sz="2100" dirty="0">
                <a:solidFill>
                  <a:prstClr val="black"/>
                </a:solidFill>
                <a:latin typeface="Calibri Light"/>
              </a:rPr>
              <a:t>:  Proporción de la población que utiliza servicios de suministro de agua potable gestionados de manera segura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1" y="3629689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s-ES_tradnl" altLang="en-US" sz="1500" u="sng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Definición</a:t>
            </a:r>
            <a:r>
              <a:rPr lang="es-ES_tradnl" altLang="en-US" sz="15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: población que utiliza una instalación de suministro del agua, que es:</a:t>
            </a:r>
            <a:br>
              <a:rPr lang="es-ES_tradnl" altLang="en-US" sz="15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s-ES_tradnl" altLang="en-US" sz="15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marL="342900" indent="-342900" defTabSz="685800">
              <a:buFont typeface="Arial" panose="020B0604020202020204" pitchFamily="34" charset="0"/>
              <a:buChar char="•"/>
              <a:defRPr/>
            </a:pPr>
            <a:r>
              <a:rPr lang="es-ES_tradnl" altLang="en-US" sz="15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En el mismo lugar (</a:t>
            </a:r>
            <a:r>
              <a:rPr lang="es-ES_tradnl" altLang="en-US" sz="1500" dirty="0">
                <a:solidFill>
                  <a:srgbClr val="4472C4"/>
                </a:solidFill>
                <a:latin typeface="Calibri" charset="0"/>
                <a:ea typeface="Calibri" charset="0"/>
                <a:cs typeface="Calibri" charset="0"/>
              </a:rPr>
              <a:t>accesibilidad</a:t>
            </a:r>
            <a:r>
              <a:rPr lang="es-ES_tradnl" altLang="en-US" sz="15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marL="342900" indent="-342900" defTabSz="685800">
              <a:buFont typeface="Arial" panose="020B0604020202020204" pitchFamily="34" charset="0"/>
              <a:buChar char="•"/>
              <a:defRPr/>
            </a:pPr>
            <a:r>
              <a:rPr lang="es-ES_tradnl" altLang="en-US" sz="15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Disponible cuando sea necesario,  (</a:t>
            </a:r>
            <a:r>
              <a:rPr lang="es-ES_tradnl" altLang="en-US" sz="1500" dirty="0">
                <a:solidFill>
                  <a:srgbClr val="4472C4"/>
                </a:solidFill>
                <a:latin typeface="Calibri" charset="0"/>
                <a:ea typeface="Calibri" charset="0"/>
                <a:cs typeface="Calibri" charset="0"/>
              </a:rPr>
              <a:t>disponibilidad</a:t>
            </a:r>
            <a:r>
              <a:rPr lang="es-ES_tradnl" altLang="en-US" sz="15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)  </a:t>
            </a:r>
          </a:p>
          <a:p>
            <a:pPr marL="342900" indent="-342900" defTabSz="685800">
              <a:buFont typeface="Arial" panose="020B0604020202020204" pitchFamily="34" charset="0"/>
              <a:buChar char="•"/>
              <a:defRPr/>
            </a:pPr>
            <a:r>
              <a:rPr lang="es-ES_tradnl" altLang="en-US" sz="15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Sin contaminación fecal y química (substancias prioritarias) (</a:t>
            </a:r>
            <a:r>
              <a:rPr lang="es-ES_tradnl" altLang="en-US" sz="1500" dirty="0">
                <a:solidFill>
                  <a:srgbClr val="4472C4"/>
                </a:solidFill>
                <a:latin typeface="Calibri" charset="0"/>
                <a:ea typeface="Calibri" charset="0"/>
                <a:cs typeface="Calibri" charset="0"/>
              </a:rPr>
              <a:t>calidad</a:t>
            </a:r>
            <a:r>
              <a:rPr lang="es-ES_tradnl" altLang="en-US" sz="15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marL="342900" indent="-342900" defTabSz="685800">
              <a:buFont typeface="Arial" panose="020B0604020202020204" pitchFamily="34" charset="0"/>
              <a:buChar char="•"/>
              <a:defRPr/>
            </a:pPr>
            <a:r>
              <a:rPr lang="es-ES_tradnl" sz="1500" dirty="0">
                <a:solidFill>
                  <a:srgbClr val="4472C4"/>
                </a:solidFill>
                <a:latin typeface="Calibri" charset="0"/>
                <a:ea typeface="Calibri" charset="0"/>
                <a:cs typeface="Calibri" charset="0"/>
              </a:rPr>
              <a:t>Asequibilidad (puedo </a:t>
            </a:r>
            <a:r>
              <a:rPr lang="es-ES_tradnl" sz="1500">
                <a:solidFill>
                  <a:srgbClr val="4472C4"/>
                </a:solidFill>
                <a:latin typeface="Calibri" charset="0"/>
                <a:ea typeface="Calibri" charset="0"/>
                <a:cs typeface="Calibri" charset="0"/>
              </a:rPr>
              <a:t>tener acceso?)</a:t>
            </a:r>
            <a:endParaRPr lang="es-ES_tradnl" altLang="en-US" sz="1500" dirty="0">
              <a:solidFill>
                <a:srgbClr val="4472C4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820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628651" y="6989693"/>
            <a:ext cx="7434695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en-GB" sz="2100" b="1" dirty="0">
                <a:solidFill>
                  <a:prstClr val="black"/>
                </a:solidFill>
                <a:latin typeface="Calibri"/>
              </a:rPr>
              <a:t>Indicator 6.2.1</a:t>
            </a:r>
            <a:r>
              <a:rPr lang="en-GB" sz="2100" dirty="0">
                <a:solidFill>
                  <a:prstClr val="black"/>
                </a:solidFill>
                <a:latin typeface="Calibri"/>
              </a:rPr>
              <a:t>: % of population using </a:t>
            </a:r>
            <a:r>
              <a:rPr lang="en-GB" sz="2100" u="sng" dirty="0">
                <a:solidFill>
                  <a:prstClr val="black"/>
                </a:solidFill>
                <a:latin typeface="Calibri"/>
              </a:rPr>
              <a:t>safely managed sanitation services (including a handwashing facility with soap)</a:t>
            </a:r>
          </a:p>
          <a:p>
            <a:pPr marL="0" indent="0" defTabSz="685800">
              <a:spcBef>
                <a:spcPts val="750"/>
              </a:spcBef>
              <a:buNone/>
            </a:pPr>
            <a:endParaRPr lang="en-GB" sz="2100" dirty="0">
              <a:solidFill>
                <a:srgbClr val="FF0000"/>
              </a:solidFill>
              <a:latin typeface="Calibri"/>
            </a:endParaRPr>
          </a:p>
          <a:p>
            <a:pPr marL="0" indent="0" defTabSz="685800">
              <a:spcBef>
                <a:spcPts val="750"/>
              </a:spcBef>
              <a:buNone/>
            </a:pPr>
            <a:r>
              <a:rPr lang="en-GB" sz="2100" b="1" dirty="0">
                <a:solidFill>
                  <a:prstClr val="black"/>
                </a:solidFill>
                <a:latin typeface="Calibri"/>
              </a:rPr>
              <a:t>Definition: </a:t>
            </a:r>
            <a:r>
              <a:rPr lang="en-GB" sz="2100" dirty="0">
                <a:solidFill>
                  <a:prstClr val="black"/>
                </a:solidFill>
                <a:latin typeface="Calibri"/>
              </a:rPr>
              <a:t>Population using a </a:t>
            </a:r>
            <a:r>
              <a:rPr lang="en-GB" sz="2100" u="sng" dirty="0">
                <a:solidFill>
                  <a:prstClr val="black"/>
                </a:solidFill>
                <a:latin typeface="Calibri"/>
              </a:rPr>
              <a:t>basic s</a:t>
            </a:r>
            <a:r>
              <a:rPr lang="en-GB" sz="2100" dirty="0">
                <a:solidFill>
                  <a:prstClr val="black"/>
                </a:solidFill>
                <a:latin typeface="Calibri"/>
              </a:rPr>
              <a:t>anitation facility, which is: </a:t>
            </a:r>
          </a:p>
          <a:p>
            <a:pPr marL="171450" indent="-171450" defTabSz="685800">
              <a:spcBef>
                <a:spcPts val="750"/>
              </a:spcBef>
            </a:pPr>
            <a:r>
              <a:rPr lang="en-GB" sz="2100" u="sng" dirty="0">
                <a:solidFill>
                  <a:prstClr val="black"/>
                </a:solidFill>
                <a:latin typeface="Calibri"/>
              </a:rPr>
              <a:t>not</a:t>
            </a:r>
            <a:r>
              <a:rPr lang="en-GB" sz="2100" dirty="0">
                <a:solidFill>
                  <a:prstClr val="black"/>
                </a:solidFill>
                <a:latin typeface="Calibri"/>
              </a:rPr>
              <a:t> shared with other households and where</a:t>
            </a:r>
          </a:p>
          <a:p>
            <a:pPr marL="171450" indent="-171450" defTabSz="685800">
              <a:spcBef>
                <a:spcPts val="750"/>
              </a:spcBef>
            </a:pPr>
            <a:r>
              <a:rPr lang="en-GB" sz="2100" dirty="0">
                <a:solidFill>
                  <a:prstClr val="black"/>
                </a:solidFill>
                <a:latin typeface="Calibri"/>
              </a:rPr>
              <a:t>excreta is safely disposed in situ or</a:t>
            </a:r>
          </a:p>
          <a:p>
            <a:pPr marL="171450" indent="-171450" defTabSz="685800">
              <a:spcBef>
                <a:spcPts val="750"/>
              </a:spcBef>
            </a:pPr>
            <a:r>
              <a:rPr lang="en-GB" sz="2100" dirty="0">
                <a:solidFill>
                  <a:prstClr val="black"/>
                </a:solidFill>
                <a:latin typeface="Calibri"/>
              </a:rPr>
              <a:t>(transported) and treated offsite. </a:t>
            </a:r>
            <a:endParaRPr lang="en-US" sz="21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1" y="836712"/>
            <a:ext cx="9089008" cy="51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99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996952"/>
            <a:ext cx="8229600" cy="1143000"/>
          </a:xfrm>
        </p:spPr>
        <p:txBody>
          <a:bodyPr>
            <a:noAutofit/>
          </a:bodyPr>
          <a:lstStyle/>
          <a:p>
            <a:r>
              <a:rPr lang="es-PE" sz="3600" b="1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s-PE" sz="3600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s-PE" sz="2800" b="1" i="1" dirty="0">
                <a:solidFill>
                  <a:schemeClr val="bg2">
                    <a:lumMod val="50000"/>
                  </a:schemeClr>
                </a:solidFill>
                <a:hlinkClick r:id="rId2"/>
              </a:rPr>
              <a:t>fsoto@waterforpeople.org</a:t>
            </a:r>
            <a:r>
              <a:rPr lang="es-PE" sz="2800" b="1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s-PE" sz="2800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s-PE" sz="3600" b="1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s-PE" sz="3600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s-PE" sz="3600" b="1" i="1" dirty="0">
                <a:solidFill>
                  <a:schemeClr val="bg2">
                    <a:lumMod val="50000"/>
                  </a:schemeClr>
                </a:solidFill>
              </a:rPr>
              <a:t>Gracias …………..</a:t>
            </a:r>
          </a:p>
        </p:txBody>
      </p:sp>
      <p:pic>
        <p:nvPicPr>
          <p:cNvPr id="3" name="7 Imag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26" t="27492" r="27640" b="18127"/>
          <a:stretch>
            <a:fillRect/>
          </a:stretch>
        </p:blipFill>
        <p:spPr bwMode="auto">
          <a:xfrm>
            <a:off x="3131840" y="893292"/>
            <a:ext cx="23907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92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4471" y="80681"/>
            <a:ext cx="2881512" cy="2858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3" name="object 3"/>
          <p:cNvSpPr/>
          <p:nvPr/>
        </p:nvSpPr>
        <p:spPr>
          <a:xfrm>
            <a:off x="6347012" y="2282158"/>
            <a:ext cx="2650991" cy="4495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4" name="object 4"/>
          <p:cNvSpPr/>
          <p:nvPr/>
        </p:nvSpPr>
        <p:spPr>
          <a:xfrm>
            <a:off x="3742124" y="112378"/>
            <a:ext cx="622487" cy="0"/>
          </a:xfrm>
          <a:custGeom>
            <a:avLst/>
            <a:gdLst/>
            <a:ahLst/>
            <a:cxnLst/>
            <a:rect l="l" t="t" r="r" b="b"/>
            <a:pathLst>
              <a:path w="705485">
                <a:moveTo>
                  <a:pt x="0" y="0"/>
                </a:moveTo>
                <a:lnTo>
                  <a:pt x="705393" y="0"/>
                </a:lnTo>
              </a:path>
            </a:pathLst>
          </a:custGeom>
          <a:ln w="32657">
            <a:solidFill>
              <a:srgbClr val="8CCCE4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5" name="object 5"/>
          <p:cNvSpPr/>
          <p:nvPr/>
        </p:nvSpPr>
        <p:spPr>
          <a:xfrm>
            <a:off x="8548487" y="109497"/>
            <a:ext cx="461122" cy="0"/>
          </a:xfrm>
          <a:custGeom>
            <a:avLst/>
            <a:gdLst/>
            <a:ahLst/>
            <a:cxnLst/>
            <a:rect l="l" t="t" r="r" b="b"/>
            <a:pathLst>
              <a:path w="522604">
                <a:moveTo>
                  <a:pt x="0" y="0"/>
                </a:moveTo>
                <a:lnTo>
                  <a:pt x="522514" y="0"/>
                </a:lnTo>
              </a:path>
            </a:pathLst>
          </a:custGeom>
          <a:ln w="26125">
            <a:solidFill>
              <a:srgbClr val="A0D8E8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6" name="object 6"/>
          <p:cNvSpPr/>
          <p:nvPr/>
        </p:nvSpPr>
        <p:spPr>
          <a:xfrm>
            <a:off x="8998002" y="4644998"/>
            <a:ext cx="0" cy="392206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444136"/>
                </a:moveTo>
                <a:lnTo>
                  <a:pt x="0" y="0"/>
                </a:lnTo>
              </a:path>
            </a:pathLst>
          </a:custGeom>
          <a:ln w="13062">
            <a:solidFill>
              <a:srgbClr val="1397C8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8" name="object 8"/>
          <p:cNvSpPr txBox="1"/>
          <p:nvPr/>
        </p:nvSpPr>
        <p:spPr>
          <a:xfrm>
            <a:off x="907036" y="2713830"/>
            <a:ext cx="6565526" cy="24645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57152">
              <a:lnSpc>
                <a:spcPct val="111300"/>
              </a:lnSpc>
            </a:pPr>
            <a:r>
              <a:rPr lang="es-PE" sz="4809" spc="-185" dirty="0">
                <a:solidFill>
                  <a:srgbClr val="004F75"/>
                </a:solidFill>
                <a:latin typeface="Arial"/>
                <a:cs typeface="Arial"/>
              </a:rPr>
              <a:t>El </a:t>
            </a:r>
            <a:r>
              <a:rPr sz="4809" spc="150" dirty="0">
                <a:solidFill>
                  <a:srgbClr val="004F75"/>
                </a:solidFill>
                <a:latin typeface="Arial"/>
                <a:cs typeface="Arial"/>
              </a:rPr>
              <a:t>De</a:t>
            </a:r>
            <a:r>
              <a:rPr sz="4809" spc="199" dirty="0">
                <a:solidFill>
                  <a:srgbClr val="004F75"/>
                </a:solidFill>
                <a:latin typeface="Arial"/>
                <a:cs typeface="Arial"/>
              </a:rPr>
              <a:t>r</a:t>
            </a:r>
            <a:r>
              <a:rPr sz="4809" spc="-31" dirty="0">
                <a:solidFill>
                  <a:srgbClr val="004F75"/>
                </a:solidFill>
                <a:latin typeface="Arial"/>
                <a:cs typeface="Arial"/>
              </a:rPr>
              <a:t>e</a:t>
            </a:r>
            <a:r>
              <a:rPr sz="4809" spc="340" dirty="0">
                <a:solidFill>
                  <a:srgbClr val="004F75"/>
                </a:solidFill>
                <a:latin typeface="Arial"/>
                <a:cs typeface="Arial"/>
              </a:rPr>
              <a:t>c</a:t>
            </a:r>
            <a:r>
              <a:rPr sz="4809" spc="291" dirty="0">
                <a:solidFill>
                  <a:srgbClr val="004F75"/>
                </a:solidFill>
                <a:latin typeface="Arial"/>
                <a:cs typeface="Arial"/>
              </a:rPr>
              <a:t>ho</a:t>
            </a:r>
            <a:r>
              <a:rPr sz="4809" spc="75" dirty="0">
                <a:solidFill>
                  <a:srgbClr val="004F75"/>
                </a:solidFill>
                <a:latin typeface="Arial"/>
                <a:cs typeface="Arial"/>
              </a:rPr>
              <a:t> </a:t>
            </a:r>
            <a:r>
              <a:rPr sz="4809" spc="269" dirty="0">
                <a:solidFill>
                  <a:srgbClr val="004F75"/>
                </a:solidFill>
                <a:latin typeface="Arial"/>
                <a:cs typeface="Arial"/>
              </a:rPr>
              <a:t>Hum</a:t>
            </a:r>
            <a:r>
              <a:rPr sz="4809" spc="556" dirty="0">
                <a:solidFill>
                  <a:srgbClr val="004F75"/>
                </a:solidFill>
                <a:latin typeface="Arial"/>
                <a:cs typeface="Arial"/>
              </a:rPr>
              <a:t>a</a:t>
            </a:r>
            <a:r>
              <a:rPr sz="4809" spc="291" dirty="0">
                <a:solidFill>
                  <a:srgbClr val="004F75"/>
                </a:solidFill>
                <a:latin typeface="Arial"/>
                <a:cs typeface="Arial"/>
              </a:rPr>
              <a:t>no</a:t>
            </a:r>
            <a:r>
              <a:rPr sz="4809" spc="-150" dirty="0">
                <a:solidFill>
                  <a:srgbClr val="004F75"/>
                </a:solidFill>
                <a:latin typeface="Arial"/>
                <a:cs typeface="Arial"/>
              </a:rPr>
              <a:t> </a:t>
            </a:r>
            <a:r>
              <a:rPr sz="4809" spc="357" dirty="0">
                <a:solidFill>
                  <a:srgbClr val="004F75"/>
                </a:solidFill>
                <a:latin typeface="Arial"/>
                <a:cs typeface="Arial"/>
              </a:rPr>
              <a:t>a</a:t>
            </a:r>
            <a:r>
              <a:rPr sz="4809" spc="627" dirty="0">
                <a:solidFill>
                  <a:srgbClr val="004F75"/>
                </a:solidFill>
                <a:latin typeface="Arial"/>
                <a:cs typeface="Arial"/>
              </a:rPr>
              <a:t>l</a:t>
            </a:r>
            <a:r>
              <a:rPr sz="4809" spc="785" dirty="0">
                <a:solidFill>
                  <a:srgbClr val="004F75"/>
                </a:solidFill>
                <a:latin typeface="Arial"/>
                <a:cs typeface="Arial"/>
              </a:rPr>
              <a:t> </a:t>
            </a:r>
            <a:r>
              <a:rPr sz="4809" spc="75" dirty="0">
                <a:solidFill>
                  <a:srgbClr val="004F75"/>
                </a:solidFill>
                <a:latin typeface="Arial"/>
                <a:cs typeface="Arial"/>
              </a:rPr>
              <a:t>A</a:t>
            </a:r>
            <a:r>
              <a:rPr sz="4809" spc="361" dirty="0">
                <a:solidFill>
                  <a:srgbClr val="004F75"/>
                </a:solidFill>
                <a:latin typeface="Arial"/>
                <a:cs typeface="Arial"/>
              </a:rPr>
              <a:t>g</a:t>
            </a:r>
            <a:r>
              <a:rPr sz="4809" spc="274" dirty="0">
                <a:solidFill>
                  <a:srgbClr val="004F75"/>
                </a:solidFill>
                <a:latin typeface="Arial"/>
                <a:cs typeface="Arial"/>
              </a:rPr>
              <a:t>u</a:t>
            </a:r>
            <a:r>
              <a:rPr sz="4809" spc="-31" dirty="0">
                <a:solidFill>
                  <a:srgbClr val="004F75"/>
                </a:solidFill>
                <a:latin typeface="Arial"/>
                <a:cs typeface="Arial"/>
              </a:rPr>
              <a:t>a</a:t>
            </a:r>
            <a:r>
              <a:rPr lang="es-PE" sz="4809" spc="-31" dirty="0">
                <a:solidFill>
                  <a:srgbClr val="004F75"/>
                </a:solidFill>
                <a:latin typeface="Arial"/>
                <a:cs typeface="Arial"/>
              </a:rPr>
              <a:t> y al Saneamiento</a:t>
            </a:r>
            <a:endParaRPr sz="4809" dirty="0">
              <a:latin typeface="Arial"/>
              <a:cs typeface="Arial"/>
            </a:endParaRPr>
          </a:p>
        </p:txBody>
      </p:sp>
      <p:pic>
        <p:nvPicPr>
          <p:cNvPr id="9" name="7 Imag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26" t="27492" r="27640" b="18127"/>
          <a:stretch>
            <a:fillRect/>
          </a:stretch>
        </p:blipFill>
        <p:spPr bwMode="auto">
          <a:xfrm>
            <a:off x="6588224" y="188640"/>
            <a:ext cx="23907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041456" y="1585084"/>
            <a:ext cx="7899201" cy="792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CO" sz="2400" b="1" dirty="0">
                <a:solidFill>
                  <a:srgbClr val="0000FF"/>
                </a:solidFill>
              </a:rPr>
              <a:t>FORO POR EL AGUA</a:t>
            </a:r>
          </a:p>
          <a:p>
            <a:pPr>
              <a:defRPr/>
            </a:pPr>
            <a:r>
              <a:rPr lang="es-CO" sz="2400" b="1" dirty="0">
                <a:solidFill>
                  <a:srgbClr val="0000FF"/>
                </a:solidFill>
              </a:rPr>
              <a:t>Los retos del derecho humano al agua y la seguridad hídrica</a:t>
            </a:r>
            <a:endParaRPr lang="es-ES" sz="2400" b="1" dirty="0">
              <a:solidFill>
                <a:srgbClr val="0000FF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46062" y="5178351"/>
            <a:ext cx="4226793" cy="7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s-ES" b="1" dirty="0">
                <a:solidFill>
                  <a:srgbClr val="0000FF"/>
                </a:solidFill>
              </a:rPr>
              <a:t>Ing. Francisco Soto Hoyos</a:t>
            </a:r>
          </a:p>
          <a:p>
            <a:pPr algn="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s-ES" b="1" dirty="0">
                <a:solidFill>
                  <a:srgbClr val="0000FF"/>
                </a:solidFill>
              </a:rPr>
              <a:t>Director de País – </a:t>
            </a:r>
            <a:r>
              <a:rPr lang="es-ES" b="1" dirty="0" err="1">
                <a:solidFill>
                  <a:srgbClr val="0000FF"/>
                </a:solidFill>
              </a:rPr>
              <a:t>Water</a:t>
            </a:r>
            <a:r>
              <a:rPr lang="es-ES" b="1" dirty="0">
                <a:solidFill>
                  <a:srgbClr val="0000FF"/>
                </a:solidFill>
              </a:rPr>
              <a:t> </a:t>
            </a:r>
            <a:r>
              <a:rPr lang="es-ES" b="1" dirty="0" err="1">
                <a:solidFill>
                  <a:srgbClr val="0000FF"/>
                </a:solidFill>
              </a:rPr>
              <a:t>For</a:t>
            </a:r>
            <a:r>
              <a:rPr lang="es-ES" b="1" dirty="0">
                <a:solidFill>
                  <a:srgbClr val="0000FF"/>
                </a:solidFill>
              </a:rPr>
              <a:t> People Perú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55576" y="6032476"/>
            <a:ext cx="3719513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s-ES" sz="2000" b="1" dirty="0">
                <a:solidFill>
                  <a:srgbClr val="0000FF"/>
                </a:solidFill>
              </a:rPr>
              <a:t>24 de Mayo del 2017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s-ES" sz="2000" b="1" dirty="0">
                <a:solidFill>
                  <a:srgbClr val="0000FF"/>
                </a:solidFill>
              </a:rPr>
              <a:t>Lima</a:t>
            </a:r>
          </a:p>
        </p:txBody>
      </p:sp>
      <p:pic>
        <p:nvPicPr>
          <p:cNvPr id="13" name="8 Image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8" t="25983" r="25432" b="42296"/>
          <a:stretch>
            <a:fillRect/>
          </a:stretch>
        </p:blipFill>
        <p:spPr bwMode="auto">
          <a:xfrm>
            <a:off x="4208451" y="6070109"/>
            <a:ext cx="2138561" cy="787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459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i="1" dirty="0">
                <a:solidFill>
                  <a:srgbClr val="0000FF"/>
                </a:solidFill>
              </a:rPr>
              <a:t>Índice</a:t>
            </a:r>
            <a:endParaRPr lang="es-PE" dirty="0">
              <a:solidFill>
                <a:srgbClr val="0000FF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4400" dirty="0"/>
              <a:t>1. Antecedentes.</a:t>
            </a:r>
          </a:p>
          <a:p>
            <a:pPr marL="0" indent="0">
              <a:buNone/>
            </a:pPr>
            <a:r>
              <a:rPr lang="es-PE" sz="4400" dirty="0"/>
              <a:t>2. El Derecho Humano al Agua.</a:t>
            </a:r>
          </a:p>
          <a:p>
            <a:pPr marL="0" indent="0">
              <a:buNone/>
            </a:pPr>
            <a:r>
              <a:rPr lang="es-PE" sz="4400" dirty="0"/>
              <a:t>3. Implicancias.</a:t>
            </a:r>
          </a:p>
          <a:p>
            <a:pPr marL="0" indent="0">
              <a:buNone/>
            </a:pPr>
            <a:r>
              <a:rPr lang="es-PE" sz="4400" dirty="0"/>
              <a:t>4. Compromisos.</a:t>
            </a:r>
          </a:p>
        </p:txBody>
      </p:sp>
    </p:spTree>
    <p:extLst>
      <p:ext uri="{BB962C8B-B14F-4D97-AF65-F5344CB8AC3E}">
        <p14:creationId xmlns:p14="http://schemas.microsoft.com/office/powerpoint/2010/main" val="3413887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7162" y="116632"/>
            <a:ext cx="8229600" cy="868958"/>
          </a:xfrm>
        </p:spPr>
        <p:txBody>
          <a:bodyPr/>
          <a:lstStyle/>
          <a:p>
            <a:r>
              <a:rPr lang="es-PE" b="1" i="1" dirty="0">
                <a:solidFill>
                  <a:srgbClr val="0000FF"/>
                </a:solidFill>
              </a:rPr>
              <a:t>Antecedentes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179512" y="985590"/>
            <a:ext cx="8856984" cy="57557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62500" lnSpcReduction="20000"/>
          </a:bodyPr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44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altLang="es-PE" dirty="0"/>
              <a:t>El 28 de Julio del 2010 la Asamblea General de las Naciones Unidad declaró, mediante Resolución A/RES/64/292, el acceso seguro a un agua potable salubre y al saneamiento como un Derecho Humano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s-ES" altLang="es-PE" dirty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altLang="es-PE" dirty="0"/>
              <a:t>30 de Septiembre del 2010, el Consejo de Derechos Humanos de la ONU emite una resolución reconociendo ambos derechos e instando a los países a tomar medidas para su cumplimiento.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s-ES" altLang="es-PE" dirty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altLang="es-PE" dirty="0"/>
              <a:t>Derecho humano al agua potable y al saneamiento, está asociado al derecho a un nivel de vida adecuado, derecho a la salud, derecho a la vida y la dignidad humana, todos reconocidos en el Pacto Internacional de Derechos Civiles, Económicos y Culturales de la ONU.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s-ES" altLang="es-PE" dirty="0"/>
          </a:p>
          <a:p>
            <a:endParaRPr lang="es-ES" altLang="es-PE" dirty="0"/>
          </a:p>
          <a:p>
            <a:endParaRPr lang="es-ES" altLang="es-PE" dirty="0"/>
          </a:p>
        </p:txBody>
      </p:sp>
    </p:spTree>
    <p:extLst>
      <p:ext uri="{BB962C8B-B14F-4D97-AF65-F5344CB8AC3E}">
        <p14:creationId xmlns:p14="http://schemas.microsoft.com/office/powerpoint/2010/main" val="264001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s-PE" b="1" i="1" dirty="0">
                <a:solidFill>
                  <a:srgbClr val="0000FF"/>
                </a:solidFill>
              </a:rPr>
              <a:t>Antecedentes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395536" y="1268760"/>
            <a:ext cx="8291264" cy="5256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70000" lnSpcReduction="20000"/>
          </a:bodyPr>
          <a:lstStyle>
            <a:defPPr>
              <a:defRPr lang="es-PE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44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altLang="es-PE" dirty="0"/>
              <a:t>En Noviembre del 2002 el Comité de Derechos Económicos Social y Culturales de la UN adoptó la Observación N°1 5 – y define el derecho al agua de manera suficiente, salubre, aceptable, accesible y asequible para el uso personal y doméstico.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s-ES" altLang="es-PE" dirty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altLang="es-PE" dirty="0"/>
              <a:t>Marzo del 2009 en el V Foro Mundial del Agua, Estambul. Bolivia lidera una campaña y logra que 25 países firmaran una declaración alterna a la oficial, en el que reconocían el acceso al agua y al saneamiento como derechos humanos fundamentales.</a:t>
            </a:r>
          </a:p>
          <a:p>
            <a:endParaRPr lang="es-ES" altLang="es-PE" dirty="0"/>
          </a:p>
          <a:p>
            <a:endParaRPr lang="es-ES" altLang="es-PE" dirty="0"/>
          </a:p>
        </p:txBody>
      </p:sp>
    </p:spTree>
    <p:extLst>
      <p:ext uri="{BB962C8B-B14F-4D97-AF65-F5344CB8AC3E}">
        <p14:creationId xmlns:p14="http://schemas.microsoft.com/office/powerpoint/2010/main" val="1881792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PE" b="1" i="1" dirty="0">
                <a:solidFill>
                  <a:srgbClr val="FF0000"/>
                </a:solidFill>
              </a:rPr>
              <a:t>El Derecho Humano al Agua y al Saneamiento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395536" y="1268760"/>
            <a:ext cx="8291264" cy="5256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70000" lnSpcReduction="20000"/>
          </a:bodyPr>
          <a:lstStyle>
            <a:defPPr>
              <a:defRPr lang="es-PE"/>
            </a:defPPr>
            <a:lvl1pPr marL="571500" indent="-571500">
              <a:spcBef>
                <a:spcPct val="20000"/>
              </a:spcBef>
              <a:buFont typeface="Wingdings" panose="05000000000000000000" pitchFamily="2" charset="2"/>
              <a:buChar char="ü"/>
              <a:defRPr sz="44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s-ES" altLang="es-PE"/>
              <a:t>DHAyS</a:t>
            </a:r>
            <a:r>
              <a:rPr lang="es-ES" altLang="es-PE" dirty="0"/>
              <a:t> </a:t>
            </a:r>
            <a:r>
              <a:rPr lang="es-ES" altLang="es-PE"/>
              <a:t>ES VINCULANTE</a:t>
            </a:r>
            <a:endParaRPr lang="es-ES" altLang="es-PE" dirty="0"/>
          </a:p>
          <a:p>
            <a:r>
              <a:rPr lang="es-ES" altLang="es-PE" dirty="0"/>
              <a:t>Una vez que un derecho humano es reconocido por el conjunto de naciones, pasa a constituir un principio universal de derecho y por lo tanto se vuelve inherente a todos los seres humanos, sin distinción alguna.</a:t>
            </a:r>
          </a:p>
          <a:p>
            <a:endParaRPr lang="es-ES" altLang="es-PE" dirty="0"/>
          </a:p>
          <a:p>
            <a:r>
              <a:rPr lang="es-ES" altLang="es-PE" dirty="0"/>
              <a:t>¿Cuáles son las obligaciones de los Estados?</a:t>
            </a:r>
          </a:p>
          <a:p>
            <a:r>
              <a:rPr lang="es-ES" altLang="es-PE" dirty="0"/>
              <a:t>¿A qué tienen derecho las personas en esta </a:t>
            </a:r>
            <a:r>
              <a:rPr lang="es-ES" altLang="es-PE"/>
              <a:t>materia?</a:t>
            </a:r>
            <a:endParaRPr lang="es-ES" altLang="es-PE" dirty="0"/>
          </a:p>
          <a:p>
            <a:endParaRPr lang="es-ES" altLang="es-PE" dirty="0"/>
          </a:p>
        </p:txBody>
      </p:sp>
    </p:spTree>
    <p:extLst>
      <p:ext uri="{BB962C8B-B14F-4D97-AF65-F5344CB8AC3E}">
        <p14:creationId xmlns:p14="http://schemas.microsoft.com/office/powerpoint/2010/main" val="4036414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s-PE" b="1" i="1" dirty="0">
                <a:solidFill>
                  <a:schemeClr val="accent6">
                    <a:lumMod val="75000"/>
                  </a:schemeClr>
                </a:solidFill>
              </a:rPr>
              <a:t>IMPLICANCIAS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179512" y="1052736"/>
            <a:ext cx="8784976" cy="56886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62500" lnSpcReduction="20000"/>
          </a:bodyPr>
          <a:lstStyle>
            <a:defPPr>
              <a:defRPr lang="es-PE"/>
            </a:defPPr>
            <a:lvl1pPr marL="571500" indent="-571500">
              <a:spcBef>
                <a:spcPct val="20000"/>
              </a:spcBef>
              <a:buFont typeface="Wingdings" panose="05000000000000000000" pitchFamily="2" charset="2"/>
              <a:buChar char="ü"/>
              <a:defRPr sz="44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s-ES" altLang="es-PE" dirty="0"/>
              <a:t>En virtud del derecho internacional, todos los Estados tienen la obligación de respetar, proteger y hacer realidad los derechos humanos.</a:t>
            </a:r>
          </a:p>
          <a:p>
            <a:r>
              <a:rPr lang="es-PE" dirty="0"/>
              <a:t>La observación General número 15 del  “exige que los Estados parte impidan a terceros que menoscaben en modo alguno el disfrute del derecho al agua. Por terceros se entiende particulares, grupos, empresas y otras entidades, así como quienes obren en su nombre </a:t>
            </a:r>
          </a:p>
          <a:p>
            <a:r>
              <a:rPr lang="es-PE" dirty="0"/>
              <a:t>Los Estados tienen la responsabilidad de desarrollar todos “los instrumentos y mecanismos adecuados, que pueden comprender legislación, planes y estrategias integrales para la realización de las obligaciones de derechos humanos referentes al acceso al agua potable y al saneamiento </a:t>
            </a:r>
            <a:endParaRPr lang="es-ES" altLang="es-PE" dirty="0"/>
          </a:p>
        </p:txBody>
      </p:sp>
    </p:spTree>
    <p:extLst>
      <p:ext uri="{BB962C8B-B14F-4D97-AF65-F5344CB8AC3E}">
        <p14:creationId xmlns:p14="http://schemas.microsoft.com/office/powerpoint/2010/main" val="1400886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s-PE" b="1" i="1" dirty="0">
                <a:solidFill>
                  <a:schemeClr val="accent6">
                    <a:lumMod val="75000"/>
                  </a:schemeClr>
                </a:solidFill>
              </a:rPr>
              <a:t>IMPLICANCIAS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395536" y="1268760"/>
            <a:ext cx="8291264" cy="5256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62500" lnSpcReduction="20000"/>
          </a:bodyPr>
          <a:lstStyle>
            <a:defPPr>
              <a:defRPr lang="es-PE"/>
            </a:defPPr>
            <a:lvl1pPr marL="571500" indent="-571500">
              <a:spcBef>
                <a:spcPct val="20000"/>
              </a:spcBef>
              <a:buFont typeface="Wingdings" panose="05000000000000000000" pitchFamily="2" charset="2"/>
              <a:buChar char="ü"/>
              <a:defRPr sz="44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s-PE"/>
              <a:t>Los </a:t>
            </a:r>
            <a:r>
              <a:rPr lang="es-PE" dirty="0"/>
              <a:t>prestadores de los servicios de agua potable y saneamiento deben poner “especial atención a grupos vulnerables y marginados, respetando los principios de no discriminación e igualdad entre </a:t>
            </a:r>
            <a:r>
              <a:rPr lang="es-PE"/>
              <a:t>los géneros</a:t>
            </a:r>
            <a:r>
              <a:rPr lang="es-PE" dirty="0"/>
              <a:t>”</a:t>
            </a:r>
          </a:p>
          <a:p>
            <a:r>
              <a:rPr lang="es-PE" dirty="0"/>
              <a:t>Sobre los “</a:t>
            </a:r>
            <a:r>
              <a:rPr lang="es-PE"/>
              <a:t>operadores </a:t>
            </a:r>
            <a:r>
              <a:rPr lang="es-PE" dirty="0"/>
              <a:t>no estatales</a:t>
            </a:r>
            <a:r>
              <a:rPr lang="es-PE"/>
              <a:t>”. Dice </a:t>
            </a:r>
            <a:r>
              <a:rPr lang="es-PE" dirty="0"/>
              <a:t>el Consejo de Derechos Humanos de la ONU que los Estados “de conformidad con sus leyes, pueden optar por hacer participar a actores no estatales en el suministro de agua potable y saneamiento y, con independencia del modo de suministro, deben velar por la transparencia, la no discriminación y la rendición de cuentas</a:t>
            </a:r>
            <a:r>
              <a:rPr lang="es-PE"/>
              <a:t>” </a:t>
            </a:r>
            <a:r>
              <a:rPr lang="es-PE" dirty="0"/>
              <a:t>. Esto no los exime de sus obligaciones en materia de derechos </a:t>
            </a:r>
            <a:r>
              <a:rPr lang="es-PE"/>
              <a:t>humanos.</a:t>
            </a:r>
            <a:endParaRPr lang="es-ES" altLang="es-PE" dirty="0"/>
          </a:p>
        </p:txBody>
      </p:sp>
    </p:spTree>
    <p:extLst>
      <p:ext uri="{BB962C8B-B14F-4D97-AF65-F5344CB8AC3E}">
        <p14:creationId xmlns:p14="http://schemas.microsoft.com/office/powerpoint/2010/main" val="1402287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s-PE" b="1" i="1" dirty="0">
                <a:solidFill>
                  <a:schemeClr val="accent6">
                    <a:lumMod val="75000"/>
                  </a:schemeClr>
                </a:solidFill>
              </a:rPr>
              <a:t>IMPLICANCIAS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395536" y="1268760"/>
            <a:ext cx="8291264" cy="5256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62500" lnSpcReduction="20000"/>
          </a:bodyPr>
          <a:lstStyle>
            <a:defPPr>
              <a:defRPr lang="es-PE"/>
            </a:defPPr>
            <a:lvl1pPr marL="571500" indent="-571500">
              <a:spcBef>
                <a:spcPct val="20000"/>
              </a:spcBef>
              <a:buFont typeface="Wingdings" panose="05000000000000000000" pitchFamily="2" charset="2"/>
              <a:buChar char="ü"/>
              <a:defRPr sz="44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>
              <a:buNone/>
            </a:pPr>
            <a:r>
              <a:rPr lang="es-PE" dirty="0"/>
              <a:t>FACTORES PARA HACER EFECTIVO EL DERECHO HUMANO AL AGUA Y AL SANEAMIENTO</a:t>
            </a:r>
          </a:p>
          <a:p>
            <a:r>
              <a:rPr lang="es-PE" dirty="0"/>
              <a:t>Disponibilidad, el suministro debe ser suficiente y continuo – OMS mínimo 20 </a:t>
            </a:r>
            <a:r>
              <a:rPr lang="es-PE" dirty="0" err="1"/>
              <a:t>lpd</a:t>
            </a:r>
            <a:endParaRPr lang="es-PE" dirty="0"/>
          </a:p>
          <a:p>
            <a:r>
              <a:rPr lang="es-PE" dirty="0"/>
              <a:t>Calidad, el agua debe ser segura libre de microorganismos, sustancias químicas y radiológicas.  El agua debe ser de un color, olor y sabor aceptables para cada uso personal y doméstico.</a:t>
            </a:r>
          </a:p>
          <a:p>
            <a:r>
              <a:rPr lang="es-PE" dirty="0"/>
              <a:t>Cada país determina como velará por la calidad del agua y dependerá de su propio marco jurídico.</a:t>
            </a:r>
          </a:p>
          <a:p>
            <a:r>
              <a:rPr lang="es-PE" dirty="0"/>
              <a:t>Accesibilidad, el agua y los servicios conexos (</a:t>
            </a:r>
            <a:r>
              <a:rPr lang="es-PE" dirty="0" err="1"/>
              <a:t>ejm</a:t>
            </a:r>
            <a:r>
              <a:rPr lang="es-PE" dirty="0"/>
              <a:t> saneamiento) deben ser accesibles para cualquier persona</a:t>
            </a:r>
          </a:p>
          <a:p>
            <a:endParaRPr lang="es-PE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622918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1661</TotalTime>
  <Words>1289</Words>
  <Application>Microsoft Office PowerPoint</Application>
  <PresentationFormat>Presentación en pantalla (4:3)</PresentationFormat>
  <Paragraphs>165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Times New Roman</vt:lpstr>
      <vt:lpstr>Wingdings</vt:lpstr>
      <vt:lpstr>Tema de Office</vt:lpstr>
      <vt:lpstr>Office Theme</vt:lpstr>
      <vt:lpstr>Presentación de PowerPoint</vt:lpstr>
      <vt:lpstr>Presentación de PowerPoint</vt:lpstr>
      <vt:lpstr>Índice</vt:lpstr>
      <vt:lpstr>Antecedentes</vt:lpstr>
      <vt:lpstr>Antecedentes</vt:lpstr>
      <vt:lpstr>El Derecho Humano al Agua y al Saneamiento</vt:lpstr>
      <vt:lpstr>IMPLICANCIAS</vt:lpstr>
      <vt:lpstr>IMPLICANCIAS</vt:lpstr>
      <vt:lpstr>IMPLICANCIAS</vt:lpstr>
      <vt:lpstr>IMPLICANCIAS</vt:lpstr>
      <vt:lpstr>Presentación de PowerPoint</vt:lpstr>
      <vt:lpstr>COMPROMISOS</vt:lpstr>
      <vt:lpstr>Presentación de PowerPoint</vt:lpstr>
      <vt:lpstr>SDG 6 global indicators</vt:lpstr>
      <vt:lpstr>ODS - Meta 6.1</vt:lpstr>
      <vt:lpstr>Presentación de PowerPoint</vt:lpstr>
      <vt:lpstr> fsoto@waterforpeople.org  Gracias …………..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Autorizados</dc:creator>
  <cp:lastModifiedBy>USER</cp:lastModifiedBy>
  <cp:revision>86</cp:revision>
  <dcterms:created xsi:type="dcterms:W3CDTF">2012-06-05T19:52:11Z</dcterms:created>
  <dcterms:modified xsi:type="dcterms:W3CDTF">2017-04-11T17:27:43Z</dcterms:modified>
</cp:coreProperties>
</file>